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365" r:id="rId2"/>
    <p:sldId id="2865" r:id="rId3"/>
    <p:sldId id="2874" r:id="rId4"/>
    <p:sldId id="2863" r:id="rId5"/>
    <p:sldId id="548" r:id="rId6"/>
    <p:sldId id="392" r:id="rId7"/>
    <p:sldId id="553" r:id="rId8"/>
    <p:sldId id="393" r:id="rId9"/>
    <p:sldId id="554" r:id="rId10"/>
    <p:sldId id="555" r:id="rId11"/>
    <p:sldId id="556" r:id="rId12"/>
    <p:sldId id="2832" r:id="rId13"/>
    <p:sldId id="557" r:id="rId14"/>
    <p:sldId id="558" r:id="rId15"/>
    <p:sldId id="408" r:id="rId16"/>
    <p:sldId id="559" r:id="rId17"/>
    <p:sldId id="1362" r:id="rId18"/>
    <p:sldId id="2850" r:id="rId19"/>
    <p:sldId id="530" r:id="rId20"/>
    <p:sldId id="2852" r:id="rId21"/>
    <p:sldId id="2859" r:id="rId22"/>
    <p:sldId id="2860" r:id="rId23"/>
    <p:sldId id="2861" r:id="rId24"/>
    <p:sldId id="2875" r:id="rId25"/>
    <p:sldId id="2876" r:id="rId26"/>
    <p:sldId id="2862" r:id="rId27"/>
    <p:sldId id="394" r:id="rId28"/>
    <p:sldId id="256" r:id="rId29"/>
    <p:sldId id="2867" r:id="rId30"/>
    <p:sldId id="520" r:id="rId31"/>
    <p:sldId id="2868" r:id="rId32"/>
    <p:sldId id="2869" r:id="rId33"/>
    <p:sldId id="2870" r:id="rId34"/>
    <p:sldId id="2871" r:id="rId35"/>
    <p:sldId id="2872" r:id="rId36"/>
    <p:sldId id="2873" r:id="rId37"/>
    <p:sldId id="257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6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36004A-8047-4646-986A-4421BC885F56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056FD2A-597E-3E4F-A100-31FD18FB5285}">
      <dgm:prSet phldrT="[文本]"/>
      <dgm:spPr/>
      <dgm:t>
        <a:bodyPr/>
        <a:lstStyle/>
        <a:p>
          <a:r>
            <a: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古典密码</a:t>
          </a:r>
        </a:p>
      </dgm:t>
    </dgm:pt>
    <dgm:pt modelId="{092358C3-D0CD-4C4F-93A3-C1FA0C6E53EF}" type="parTrans" cxnId="{DCEBCAB2-EB1D-8D4D-875C-7A3768C91434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gm:t>
    </dgm:pt>
    <dgm:pt modelId="{9017D890-46DF-C946-83FE-D6D038CFCCA6}" type="sibTrans" cxnId="{DCEBCAB2-EB1D-8D4D-875C-7A3768C91434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gm:t>
    </dgm:pt>
    <dgm:pt modelId="{CD1DBAD5-AEC3-004C-9139-F2A1CF7E3C5E}">
      <dgm:prSet phldrT="[文本]"/>
      <dgm:spPr/>
      <dgm:t>
        <a:bodyPr/>
        <a:lstStyle/>
        <a:p>
          <a:r>
            <a: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Enigma</a:t>
          </a:r>
          <a:r>
            <a: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机的破解</a:t>
          </a:r>
        </a:p>
      </dgm:t>
    </dgm:pt>
    <dgm:pt modelId="{76DD8793-6831-7E47-9377-67E1767AA68E}" type="parTrans" cxnId="{B1F47FB4-39A6-B44B-94E9-4DD196197A70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gm:t>
    </dgm:pt>
    <dgm:pt modelId="{24CBC104-6A80-FB4E-915F-FBDB3416900A}" type="sibTrans" cxnId="{B1F47FB4-39A6-B44B-94E9-4DD196197A70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gm:t>
    </dgm:pt>
    <dgm:pt modelId="{BA974A04-8347-4549-8E7B-19D02E450FCC}">
      <dgm:prSet phldrT="[文本]"/>
      <dgm:spPr/>
      <dgm:t>
        <a:bodyPr/>
        <a:lstStyle/>
        <a:p>
          <a:r>
            <a: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差分类</a:t>
          </a:r>
        </a:p>
      </dgm:t>
    </dgm:pt>
    <dgm:pt modelId="{CFBC28AC-F5E4-8846-98B4-859A50728733}" type="parTrans" cxnId="{AB806F82-D755-634B-9C52-3A10BECC0EB3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gm:t>
    </dgm:pt>
    <dgm:pt modelId="{C2805187-C4B2-B840-9B2B-1BCD1AEB72DA}" type="sibTrans" cxnId="{AB806F82-D755-634B-9C52-3A10BECC0EB3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gm:t>
    </dgm:pt>
    <dgm:pt modelId="{DFADFE08-D234-9F47-AFA1-FE7FA19DDF5A}">
      <dgm:prSet phldrT="[文本]"/>
      <dgm:spPr/>
      <dgm:t>
        <a:bodyPr/>
        <a:lstStyle/>
        <a:p>
          <a:r>
            <a: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差分分析</a:t>
          </a:r>
        </a:p>
      </dgm:t>
    </dgm:pt>
    <dgm:pt modelId="{7B255694-2D9B-F449-AC50-AF35F575D9F1}" type="parTrans" cxnId="{911B019B-B025-E44B-823B-51C52DC13756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gm:t>
    </dgm:pt>
    <dgm:pt modelId="{EA45A8A4-54CB-A049-BB33-8992DB4DB8FE}" type="sibTrans" cxnId="{911B019B-B025-E44B-823B-51C52DC13756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gm:t>
    </dgm:pt>
    <dgm:pt modelId="{66A88A40-13D7-F34F-9277-F67D462FEBF4}">
      <dgm:prSet phldrT="[文本]"/>
      <dgm:spPr/>
      <dgm:t>
        <a:bodyPr/>
        <a:lstStyle/>
        <a:p>
          <a:r>
            <a: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截断差分攻击</a:t>
          </a:r>
        </a:p>
      </dgm:t>
    </dgm:pt>
    <dgm:pt modelId="{DC9854CD-5094-864F-B336-F6CA374A3B42}" type="parTrans" cxnId="{8DD10DC7-0BB6-474D-8339-E43F02F36ADF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gm:t>
    </dgm:pt>
    <dgm:pt modelId="{9998ECB0-981C-C946-95EE-94BE31EBE291}" type="sibTrans" cxnId="{8DD10DC7-0BB6-474D-8339-E43F02F36ADF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gm:t>
    </dgm:pt>
    <dgm:pt modelId="{991DF8B4-5F63-034E-BBA6-1D39C5535A9E}">
      <dgm:prSet phldrT="[文本]"/>
      <dgm:spPr/>
      <dgm:t>
        <a:bodyPr/>
        <a:lstStyle/>
        <a:p>
          <a:r>
            <a: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不可能差分攻击</a:t>
          </a:r>
        </a:p>
      </dgm:t>
    </dgm:pt>
    <dgm:pt modelId="{43C25176-AC54-6041-BC28-406DE857FA78}" type="parTrans" cxnId="{E265C3B8-6DD7-034E-90B0-A810619C1ABB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gm:t>
    </dgm:pt>
    <dgm:pt modelId="{04CC05D4-23AC-AE40-A8F2-DE076CEFD9AE}" type="sibTrans" cxnId="{E265C3B8-6DD7-034E-90B0-A810619C1ABB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gm:t>
    </dgm:pt>
    <dgm:pt modelId="{5B5B662D-26B5-784F-B6BE-A7CF925F881D}">
      <dgm:prSet phldrT="[文本]"/>
      <dgm:spPr/>
      <dgm:t>
        <a:bodyPr/>
        <a:lstStyle/>
        <a:p>
          <a:r>
            <a: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矩形攻击</a:t>
          </a:r>
        </a:p>
      </dgm:t>
    </dgm:pt>
    <dgm:pt modelId="{7BBB126D-C91E-F24C-B8DE-5818C50FB847}" type="parTrans" cxnId="{0ADB391C-0D6F-524C-86DD-C68277B914C0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gm:t>
    </dgm:pt>
    <dgm:pt modelId="{461206F2-23E5-7849-BA17-7C3D21100D81}" type="sibTrans" cxnId="{0ADB391C-0D6F-524C-86DD-C68277B914C0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gm:t>
    </dgm:pt>
    <dgm:pt modelId="{D1DE30A1-EC57-D244-8D77-39CD6D6121ED}">
      <dgm:prSet/>
      <dgm:spPr/>
      <dgm:t>
        <a:bodyPr/>
        <a:lstStyle/>
        <a:p>
          <a:r>
            <a: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线性类</a:t>
          </a:r>
        </a:p>
      </dgm:t>
    </dgm:pt>
    <dgm:pt modelId="{40303234-76B3-404F-91EA-BCBF9C139A41}" type="parTrans" cxnId="{9143B022-4497-0741-A726-8BA481468895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gm:t>
    </dgm:pt>
    <dgm:pt modelId="{82CD8F28-3467-B541-9B88-597E9D11CD26}" type="sibTrans" cxnId="{9143B022-4497-0741-A726-8BA481468895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gm:t>
    </dgm:pt>
    <dgm:pt modelId="{68A1022F-9175-1149-AA32-7E495AEC0873}">
      <dgm:prSet/>
      <dgm:spPr/>
      <dgm:t>
        <a:bodyPr/>
        <a:lstStyle/>
        <a:p>
          <a:r>
            <a: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线性分析</a:t>
          </a:r>
        </a:p>
      </dgm:t>
    </dgm:pt>
    <dgm:pt modelId="{F50471AD-2161-6647-80F7-4D2D3A5DC671}" type="parTrans" cxnId="{BE8BBE9C-AE9C-814F-9953-BD5E6BF95034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gm:t>
    </dgm:pt>
    <dgm:pt modelId="{D4E2CABA-8154-694F-A107-D4482B889FDB}" type="sibTrans" cxnId="{BE8BBE9C-AE9C-814F-9953-BD5E6BF95034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gm:t>
    </dgm:pt>
    <dgm:pt modelId="{5F616C06-72BC-2E43-927D-51319B01D47C}">
      <dgm:prSet/>
      <dgm:spPr/>
      <dgm:t>
        <a:bodyPr/>
        <a:lstStyle/>
        <a:p>
          <a:r>
            <a: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积分类</a:t>
          </a:r>
        </a:p>
      </dgm:t>
    </dgm:pt>
    <dgm:pt modelId="{9C8F962D-EC21-3446-99D0-2B98536F52F7}" type="parTrans" cxnId="{8464F119-2550-7746-AD58-419A0AA2FEAB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gm:t>
    </dgm:pt>
    <dgm:pt modelId="{0CF764D8-2997-8847-9D44-91ABD228CF1E}" type="sibTrans" cxnId="{8464F119-2550-7746-AD58-419A0AA2FEAB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gm:t>
    </dgm:pt>
    <dgm:pt modelId="{B080E8AA-1F89-0040-A7E5-C84E7DAAA3F6}">
      <dgm:prSet/>
      <dgm:spPr/>
      <dgm:t>
        <a:bodyPr/>
        <a:lstStyle/>
        <a:p>
          <a:r>
            <a: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Square</a:t>
          </a:r>
          <a:r>
            <a: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攻击</a:t>
          </a:r>
        </a:p>
      </dgm:t>
    </dgm:pt>
    <dgm:pt modelId="{0B8DFDE7-05F4-1948-9886-975003BC45CA}" type="parTrans" cxnId="{B3B3DB59-BFF3-6042-B0D4-438C44FABEB8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gm:t>
    </dgm:pt>
    <dgm:pt modelId="{0C3647D8-E31D-6B4E-8FC4-E293D02264EE}" type="sibTrans" cxnId="{B3B3DB59-BFF3-6042-B0D4-438C44FABEB8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gm:t>
    </dgm:pt>
    <dgm:pt modelId="{BC229B38-D5FE-AC46-82C4-4B86ACB189C3}">
      <dgm:prSet/>
      <dgm:spPr/>
      <dgm:t>
        <a:bodyPr/>
        <a:lstStyle/>
        <a:p>
          <a:r>
            <a: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中间相遇攻击概述</a:t>
          </a:r>
        </a:p>
      </dgm:t>
    </dgm:pt>
    <dgm:pt modelId="{45E8034E-8116-7145-9AAD-F101D397EB81}" type="parTrans" cxnId="{EF913562-9023-E443-9A45-0AF552430D1E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gm:t>
    </dgm:pt>
    <dgm:pt modelId="{B0FA2388-521F-6340-8DD2-99A5C21F598A}" type="sibTrans" cxnId="{EF913562-9023-E443-9A45-0AF552430D1E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gm:t>
    </dgm:pt>
    <dgm:pt modelId="{470690C0-5BD1-5B49-8449-BF6D376FA6BB}">
      <dgm:prSet/>
      <dgm:spPr/>
      <dgm:t>
        <a:bodyPr/>
        <a:lstStyle/>
        <a:p>
          <a:r>
            <a: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差分</a:t>
          </a:r>
          <a:r>
            <a: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-</a:t>
          </a:r>
          <a:r>
            <a: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线性分析</a:t>
          </a:r>
        </a:p>
      </dgm:t>
    </dgm:pt>
    <dgm:pt modelId="{20C0C509-1308-7742-832C-3E2239561338}" type="parTrans" cxnId="{E165B19E-2A08-DB43-AD5B-2979591F922C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gm:t>
    </dgm:pt>
    <dgm:pt modelId="{A99C6CD1-59F8-7E46-8594-88C1E3E1645A}" type="sibTrans" cxnId="{E165B19E-2A08-DB43-AD5B-2979591F922C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gm:t>
    </dgm:pt>
    <dgm:pt modelId="{29D2CFF0-81B3-1242-8BE2-72EA4E08F064}">
      <dgm:prSet phldrT="[文本]"/>
      <dgm:spPr/>
      <dgm:t>
        <a:bodyPr/>
        <a:lstStyle/>
        <a:p>
          <a:r>
            <a: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（增强）飞去来器攻击</a:t>
          </a:r>
        </a:p>
      </dgm:t>
    </dgm:pt>
    <dgm:pt modelId="{E988D458-6420-0346-808A-22560E92B82D}" type="parTrans" cxnId="{5D847FF6-0DCA-AB4C-8834-FD2D8E549132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gm:t>
    </dgm:pt>
    <dgm:pt modelId="{83559D65-89EC-4C47-A014-75FBFD58A512}" type="sibTrans" cxnId="{5D847FF6-0DCA-AB4C-8834-FD2D8E549132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gm:t>
    </dgm:pt>
    <dgm:pt modelId="{F99E99BF-6E88-3D46-9882-7A98438EE621}" type="pres">
      <dgm:prSet presAssocID="{4236004A-8047-4646-986A-4421BC885F5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9727311-DB88-0C48-A027-D9E539F2E682}" type="pres">
      <dgm:prSet presAssocID="{F056FD2A-597E-3E4F-A100-31FD18FB5285}" presName="root" presStyleCnt="0"/>
      <dgm:spPr/>
    </dgm:pt>
    <dgm:pt modelId="{92B7BDD2-D6F4-B546-8AD6-506F00CC22B4}" type="pres">
      <dgm:prSet presAssocID="{F056FD2A-597E-3E4F-A100-31FD18FB5285}" presName="rootComposite" presStyleCnt="0"/>
      <dgm:spPr/>
    </dgm:pt>
    <dgm:pt modelId="{49AEE171-F74D-2346-9654-58AB53917575}" type="pres">
      <dgm:prSet presAssocID="{F056FD2A-597E-3E4F-A100-31FD18FB5285}" presName="rootText" presStyleLbl="node1" presStyleIdx="0" presStyleCnt="5"/>
      <dgm:spPr/>
    </dgm:pt>
    <dgm:pt modelId="{8F20DF70-316D-154C-A85D-BA503FA63F12}" type="pres">
      <dgm:prSet presAssocID="{F056FD2A-597E-3E4F-A100-31FD18FB5285}" presName="rootConnector" presStyleLbl="node1" presStyleIdx="0" presStyleCnt="5"/>
      <dgm:spPr/>
    </dgm:pt>
    <dgm:pt modelId="{3A45EE7D-80ED-B84A-8F23-773E3EAF4D93}" type="pres">
      <dgm:prSet presAssocID="{F056FD2A-597E-3E4F-A100-31FD18FB5285}" presName="childShape" presStyleCnt="0"/>
      <dgm:spPr/>
    </dgm:pt>
    <dgm:pt modelId="{FF728C93-DAD9-9B45-B3F8-8854A7D980E0}" type="pres">
      <dgm:prSet presAssocID="{76DD8793-6831-7E47-9377-67E1767AA68E}" presName="Name13" presStyleLbl="parChTrans1D2" presStyleIdx="0" presStyleCnt="9"/>
      <dgm:spPr/>
    </dgm:pt>
    <dgm:pt modelId="{D97AC8FA-FE1E-F94A-8951-D8C9451FCB56}" type="pres">
      <dgm:prSet presAssocID="{CD1DBAD5-AEC3-004C-9139-F2A1CF7E3C5E}" presName="childText" presStyleLbl="bgAcc1" presStyleIdx="0" presStyleCnt="9">
        <dgm:presLayoutVars>
          <dgm:bulletEnabled val="1"/>
        </dgm:presLayoutVars>
      </dgm:prSet>
      <dgm:spPr/>
    </dgm:pt>
    <dgm:pt modelId="{8FF4E92A-35BF-0748-9CA3-1F86830A9B7A}" type="pres">
      <dgm:prSet presAssocID="{BA974A04-8347-4549-8E7B-19D02E450FCC}" presName="root" presStyleCnt="0"/>
      <dgm:spPr/>
    </dgm:pt>
    <dgm:pt modelId="{E0750BE8-26C5-D346-A0C9-C988489C637F}" type="pres">
      <dgm:prSet presAssocID="{BA974A04-8347-4549-8E7B-19D02E450FCC}" presName="rootComposite" presStyleCnt="0"/>
      <dgm:spPr/>
    </dgm:pt>
    <dgm:pt modelId="{0D7BE8E5-1A17-D341-AD32-B859ADC3E12C}" type="pres">
      <dgm:prSet presAssocID="{BA974A04-8347-4549-8E7B-19D02E450FCC}" presName="rootText" presStyleLbl="node1" presStyleIdx="1" presStyleCnt="5"/>
      <dgm:spPr/>
    </dgm:pt>
    <dgm:pt modelId="{BE3E4E67-59D9-9247-8CB4-3A2D8473F1F2}" type="pres">
      <dgm:prSet presAssocID="{BA974A04-8347-4549-8E7B-19D02E450FCC}" presName="rootConnector" presStyleLbl="node1" presStyleIdx="1" presStyleCnt="5"/>
      <dgm:spPr/>
    </dgm:pt>
    <dgm:pt modelId="{82715E1C-A610-9541-AFF8-ADE0DC2F50D2}" type="pres">
      <dgm:prSet presAssocID="{BA974A04-8347-4549-8E7B-19D02E450FCC}" presName="childShape" presStyleCnt="0"/>
      <dgm:spPr/>
    </dgm:pt>
    <dgm:pt modelId="{9E216225-7D19-FC43-B5E5-4F5AF80F5DB5}" type="pres">
      <dgm:prSet presAssocID="{7B255694-2D9B-F449-AC50-AF35F575D9F1}" presName="Name13" presStyleLbl="parChTrans1D2" presStyleIdx="1" presStyleCnt="9"/>
      <dgm:spPr/>
    </dgm:pt>
    <dgm:pt modelId="{E191250C-4321-3E40-9D40-1C4454CF58A9}" type="pres">
      <dgm:prSet presAssocID="{DFADFE08-D234-9F47-AFA1-FE7FA19DDF5A}" presName="childText" presStyleLbl="bgAcc1" presStyleIdx="1" presStyleCnt="9">
        <dgm:presLayoutVars>
          <dgm:bulletEnabled val="1"/>
        </dgm:presLayoutVars>
      </dgm:prSet>
      <dgm:spPr/>
    </dgm:pt>
    <dgm:pt modelId="{91A5EF2A-2D0D-E24D-8871-F68A3690BBF3}" type="pres">
      <dgm:prSet presAssocID="{DC9854CD-5094-864F-B336-F6CA374A3B42}" presName="Name13" presStyleLbl="parChTrans1D2" presStyleIdx="2" presStyleCnt="9"/>
      <dgm:spPr/>
    </dgm:pt>
    <dgm:pt modelId="{CB4446D2-CBD8-734C-852D-D51B554A7EA7}" type="pres">
      <dgm:prSet presAssocID="{66A88A40-13D7-F34F-9277-F67D462FEBF4}" presName="childText" presStyleLbl="bgAcc1" presStyleIdx="2" presStyleCnt="9">
        <dgm:presLayoutVars>
          <dgm:bulletEnabled val="1"/>
        </dgm:presLayoutVars>
      </dgm:prSet>
      <dgm:spPr/>
    </dgm:pt>
    <dgm:pt modelId="{36CFA452-1971-754A-B695-6A40365A463D}" type="pres">
      <dgm:prSet presAssocID="{43C25176-AC54-6041-BC28-406DE857FA78}" presName="Name13" presStyleLbl="parChTrans1D2" presStyleIdx="3" presStyleCnt="9"/>
      <dgm:spPr/>
    </dgm:pt>
    <dgm:pt modelId="{4B76222C-96B7-E142-B20D-B96B22569DCD}" type="pres">
      <dgm:prSet presAssocID="{991DF8B4-5F63-034E-BBA6-1D39C5535A9E}" presName="childText" presStyleLbl="bgAcc1" presStyleIdx="3" presStyleCnt="9">
        <dgm:presLayoutVars>
          <dgm:bulletEnabled val="1"/>
        </dgm:presLayoutVars>
      </dgm:prSet>
      <dgm:spPr/>
    </dgm:pt>
    <dgm:pt modelId="{E032F907-605B-B146-9400-FF1A9A18C021}" type="pres">
      <dgm:prSet presAssocID="{E988D458-6420-0346-808A-22560E92B82D}" presName="Name13" presStyleLbl="parChTrans1D2" presStyleIdx="4" presStyleCnt="9"/>
      <dgm:spPr/>
    </dgm:pt>
    <dgm:pt modelId="{05354D1A-F4A6-A74E-B9D1-74296743C95A}" type="pres">
      <dgm:prSet presAssocID="{29D2CFF0-81B3-1242-8BE2-72EA4E08F064}" presName="childText" presStyleLbl="bgAcc1" presStyleIdx="4" presStyleCnt="9">
        <dgm:presLayoutVars>
          <dgm:bulletEnabled val="1"/>
        </dgm:presLayoutVars>
      </dgm:prSet>
      <dgm:spPr/>
    </dgm:pt>
    <dgm:pt modelId="{57C4920C-EEE0-6946-BEAF-E64D1739DCFF}" type="pres">
      <dgm:prSet presAssocID="{7BBB126D-C91E-F24C-B8DE-5818C50FB847}" presName="Name13" presStyleLbl="parChTrans1D2" presStyleIdx="5" presStyleCnt="9"/>
      <dgm:spPr/>
    </dgm:pt>
    <dgm:pt modelId="{95267768-5853-BC4D-A27D-FF9B01E2F8DC}" type="pres">
      <dgm:prSet presAssocID="{5B5B662D-26B5-784F-B6BE-A7CF925F881D}" presName="childText" presStyleLbl="bgAcc1" presStyleIdx="5" presStyleCnt="9">
        <dgm:presLayoutVars>
          <dgm:bulletEnabled val="1"/>
        </dgm:presLayoutVars>
      </dgm:prSet>
      <dgm:spPr/>
    </dgm:pt>
    <dgm:pt modelId="{7A98D484-2C90-5441-A0A8-2D599C794C48}" type="pres">
      <dgm:prSet presAssocID="{D1DE30A1-EC57-D244-8D77-39CD6D6121ED}" presName="root" presStyleCnt="0"/>
      <dgm:spPr/>
    </dgm:pt>
    <dgm:pt modelId="{2D19A78C-393A-3648-9BAA-5242F576578C}" type="pres">
      <dgm:prSet presAssocID="{D1DE30A1-EC57-D244-8D77-39CD6D6121ED}" presName="rootComposite" presStyleCnt="0"/>
      <dgm:spPr/>
    </dgm:pt>
    <dgm:pt modelId="{476EC9EE-28B1-1A4F-979E-83793ED32989}" type="pres">
      <dgm:prSet presAssocID="{D1DE30A1-EC57-D244-8D77-39CD6D6121ED}" presName="rootText" presStyleLbl="node1" presStyleIdx="2" presStyleCnt="5"/>
      <dgm:spPr/>
    </dgm:pt>
    <dgm:pt modelId="{57A51834-F466-AE43-9740-C0146BC45F85}" type="pres">
      <dgm:prSet presAssocID="{D1DE30A1-EC57-D244-8D77-39CD6D6121ED}" presName="rootConnector" presStyleLbl="node1" presStyleIdx="2" presStyleCnt="5"/>
      <dgm:spPr/>
    </dgm:pt>
    <dgm:pt modelId="{FB1F6A5D-9191-1041-8DB7-9E62CE525D11}" type="pres">
      <dgm:prSet presAssocID="{D1DE30A1-EC57-D244-8D77-39CD6D6121ED}" presName="childShape" presStyleCnt="0"/>
      <dgm:spPr/>
    </dgm:pt>
    <dgm:pt modelId="{9A22F72A-26C1-9E46-BC08-D1FD54B879B5}" type="pres">
      <dgm:prSet presAssocID="{F50471AD-2161-6647-80F7-4D2D3A5DC671}" presName="Name13" presStyleLbl="parChTrans1D2" presStyleIdx="6" presStyleCnt="9"/>
      <dgm:spPr/>
    </dgm:pt>
    <dgm:pt modelId="{DECB9FB6-A3C6-494C-A885-55720949CF38}" type="pres">
      <dgm:prSet presAssocID="{68A1022F-9175-1149-AA32-7E495AEC0873}" presName="childText" presStyleLbl="bgAcc1" presStyleIdx="6" presStyleCnt="9">
        <dgm:presLayoutVars>
          <dgm:bulletEnabled val="1"/>
        </dgm:presLayoutVars>
      </dgm:prSet>
      <dgm:spPr/>
    </dgm:pt>
    <dgm:pt modelId="{EADA3BE0-E5D8-2544-89F5-B6FD54B5CE90}" type="pres">
      <dgm:prSet presAssocID="{20C0C509-1308-7742-832C-3E2239561338}" presName="Name13" presStyleLbl="parChTrans1D2" presStyleIdx="7" presStyleCnt="9"/>
      <dgm:spPr/>
    </dgm:pt>
    <dgm:pt modelId="{54653301-6F82-E34F-93C3-C9D18103E6E4}" type="pres">
      <dgm:prSet presAssocID="{470690C0-5BD1-5B49-8449-BF6D376FA6BB}" presName="childText" presStyleLbl="bgAcc1" presStyleIdx="7" presStyleCnt="9">
        <dgm:presLayoutVars>
          <dgm:bulletEnabled val="1"/>
        </dgm:presLayoutVars>
      </dgm:prSet>
      <dgm:spPr/>
    </dgm:pt>
    <dgm:pt modelId="{7A625C13-EA2B-C744-9E61-847BE943FEAF}" type="pres">
      <dgm:prSet presAssocID="{5F616C06-72BC-2E43-927D-51319B01D47C}" presName="root" presStyleCnt="0"/>
      <dgm:spPr/>
    </dgm:pt>
    <dgm:pt modelId="{8FA3537B-30B8-5149-B8A7-E788D59811C2}" type="pres">
      <dgm:prSet presAssocID="{5F616C06-72BC-2E43-927D-51319B01D47C}" presName="rootComposite" presStyleCnt="0"/>
      <dgm:spPr/>
    </dgm:pt>
    <dgm:pt modelId="{D0C1D0C9-873A-B74A-B3FE-8F825F528CC0}" type="pres">
      <dgm:prSet presAssocID="{5F616C06-72BC-2E43-927D-51319B01D47C}" presName="rootText" presStyleLbl="node1" presStyleIdx="3" presStyleCnt="5"/>
      <dgm:spPr/>
    </dgm:pt>
    <dgm:pt modelId="{82CF6816-61A2-7E43-B978-3E9FCD9924A5}" type="pres">
      <dgm:prSet presAssocID="{5F616C06-72BC-2E43-927D-51319B01D47C}" presName="rootConnector" presStyleLbl="node1" presStyleIdx="3" presStyleCnt="5"/>
      <dgm:spPr/>
    </dgm:pt>
    <dgm:pt modelId="{5DC8608A-4A07-9442-91BB-44793B86C95A}" type="pres">
      <dgm:prSet presAssocID="{5F616C06-72BC-2E43-927D-51319B01D47C}" presName="childShape" presStyleCnt="0"/>
      <dgm:spPr/>
    </dgm:pt>
    <dgm:pt modelId="{C8E514BC-ADB0-CD4A-917B-F7356D211A19}" type="pres">
      <dgm:prSet presAssocID="{0B8DFDE7-05F4-1948-9886-975003BC45CA}" presName="Name13" presStyleLbl="parChTrans1D2" presStyleIdx="8" presStyleCnt="9"/>
      <dgm:spPr/>
    </dgm:pt>
    <dgm:pt modelId="{3AD14C48-7418-4644-AE96-CE335EF2DC7B}" type="pres">
      <dgm:prSet presAssocID="{B080E8AA-1F89-0040-A7E5-C84E7DAAA3F6}" presName="childText" presStyleLbl="bgAcc1" presStyleIdx="8" presStyleCnt="9">
        <dgm:presLayoutVars>
          <dgm:bulletEnabled val="1"/>
        </dgm:presLayoutVars>
      </dgm:prSet>
      <dgm:spPr/>
    </dgm:pt>
    <dgm:pt modelId="{E5BD441D-0A5D-FB43-A69D-C0C2E8CE83DE}" type="pres">
      <dgm:prSet presAssocID="{BC229B38-D5FE-AC46-82C4-4B86ACB189C3}" presName="root" presStyleCnt="0"/>
      <dgm:spPr/>
    </dgm:pt>
    <dgm:pt modelId="{A2C1D95A-77FD-0F48-9ADF-3FAD547EA64A}" type="pres">
      <dgm:prSet presAssocID="{BC229B38-D5FE-AC46-82C4-4B86ACB189C3}" presName="rootComposite" presStyleCnt="0"/>
      <dgm:spPr/>
    </dgm:pt>
    <dgm:pt modelId="{EBCFBCAA-4901-D94F-9AC9-7CE4FAF28508}" type="pres">
      <dgm:prSet presAssocID="{BC229B38-D5FE-AC46-82C4-4B86ACB189C3}" presName="rootText" presStyleLbl="node1" presStyleIdx="4" presStyleCnt="5" custScaleX="130012"/>
      <dgm:spPr/>
    </dgm:pt>
    <dgm:pt modelId="{924D39DA-439D-3042-B7CE-1696C5DCF162}" type="pres">
      <dgm:prSet presAssocID="{BC229B38-D5FE-AC46-82C4-4B86ACB189C3}" presName="rootConnector" presStyleLbl="node1" presStyleIdx="4" presStyleCnt="5"/>
      <dgm:spPr/>
    </dgm:pt>
    <dgm:pt modelId="{0C169880-5E9C-A745-9955-BB488A4EE90A}" type="pres">
      <dgm:prSet presAssocID="{BC229B38-D5FE-AC46-82C4-4B86ACB189C3}" presName="childShape" presStyleCnt="0"/>
      <dgm:spPr/>
    </dgm:pt>
  </dgm:ptLst>
  <dgm:cxnLst>
    <dgm:cxn modelId="{FDDF5408-A1F9-5D45-975B-91455B262C98}" type="presOf" srcId="{D1DE30A1-EC57-D244-8D77-39CD6D6121ED}" destId="{476EC9EE-28B1-1A4F-979E-83793ED32989}" srcOrd="0" destOrd="0" presId="urn:microsoft.com/office/officeart/2005/8/layout/hierarchy3"/>
    <dgm:cxn modelId="{B2A2170D-DD40-164B-A498-CDAFDEF96783}" type="presOf" srcId="{470690C0-5BD1-5B49-8449-BF6D376FA6BB}" destId="{54653301-6F82-E34F-93C3-C9D18103E6E4}" srcOrd="0" destOrd="0" presId="urn:microsoft.com/office/officeart/2005/8/layout/hierarchy3"/>
    <dgm:cxn modelId="{8464F119-2550-7746-AD58-419A0AA2FEAB}" srcId="{4236004A-8047-4646-986A-4421BC885F56}" destId="{5F616C06-72BC-2E43-927D-51319B01D47C}" srcOrd="3" destOrd="0" parTransId="{9C8F962D-EC21-3446-99D0-2B98536F52F7}" sibTransId="{0CF764D8-2997-8847-9D44-91ABD228CF1E}"/>
    <dgm:cxn modelId="{0ADB391C-0D6F-524C-86DD-C68277B914C0}" srcId="{BA974A04-8347-4549-8E7B-19D02E450FCC}" destId="{5B5B662D-26B5-784F-B6BE-A7CF925F881D}" srcOrd="4" destOrd="0" parTransId="{7BBB126D-C91E-F24C-B8DE-5818C50FB847}" sibTransId="{461206F2-23E5-7849-BA17-7C3D21100D81}"/>
    <dgm:cxn modelId="{9143B022-4497-0741-A726-8BA481468895}" srcId="{4236004A-8047-4646-986A-4421BC885F56}" destId="{D1DE30A1-EC57-D244-8D77-39CD6D6121ED}" srcOrd="2" destOrd="0" parTransId="{40303234-76B3-404F-91EA-BCBF9C139A41}" sibTransId="{82CD8F28-3467-B541-9B88-597E9D11CD26}"/>
    <dgm:cxn modelId="{722C702D-0612-9648-BE4B-0172C7469320}" type="presOf" srcId="{7BBB126D-C91E-F24C-B8DE-5818C50FB847}" destId="{57C4920C-EEE0-6946-BEAF-E64D1739DCFF}" srcOrd="0" destOrd="0" presId="urn:microsoft.com/office/officeart/2005/8/layout/hierarchy3"/>
    <dgm:cxn modelId="{D3FB552F-07F2-A44A-985B-A63457F45E28}" type="presOf" srcId="{5B5B662D-26B5-784F-B6BE-A7CF925F881D}" destId="{95267768-5853-BC4D-A27D-FF9B01E2F8DC}" srcOrd="0" destOrd="0" presId="urn:microsoft.com/office/officeart/2005/8/layout/hierarchy3"/>
    <dgm:cxn modelId="{EF913562-9023-E443-9A45-0AF552430D1E}" srcId="{4236004A-8047-4646-986A-4421BC885F56}" destId="{BC229B38-D5FE-AC46-82C4-4B86ACB189C3}" srcOrd="4" destOrd="0" parTransId="{45E8034E-8116-7145-9AAD-F101D397EB81}" sibTransId="{B0FA2388-521F-6340-8DD2-99A5C21F598A}"/>
    <dgm:cxn modelId="{3F439846-7CEA-7F42-8BA6-B0A7A2C504F4}" type="presOf" srcId="{29D2CFF0-81B3-1242-8BE2-72EA4E08F064}" destId="{05354D1A-F4A6-A74E-B9D1-74296743C95A}" srcOrd="0" destOrd="0" presId="urn:microsoft.com/office/officeart/2005/8/layout/hierarchy3"/>
    <dgm:cxn modelId="{48379E47-B4AA-424B-BA2E-9AD4E183F508}" type="presOf" srcId="{CD1DBAD5-AEC3-004C-9139-F2A1CF7E3C5E}" destId="{D97AC8FA-FE1E-F94A-8951-D8C9451FCB56}" srcOrd="0" destOrd="0" presId="urn:microsoft.com/office/officeart/2005/8/layout/hierarchy3"/>
    <dgm:cxn modelId="{C537414B-8ADD-D741-9B54-7A3F2F8D4DBE}" type="presOf" srcId="{DC9854CD-5094-864F-B336-F6CA374A3B42}" destId="{91A5EF2A-2D0D-E24D-8871-F68A3690BBF3}" srcOrd="0" destOrd="0" presId="urn:microsoft.com/office/officeart/2005/8/layout/hierarchy3"/>
    <dgm:cxn modelId="{7774094F-26F4-6A48-A3A2-A7ADBDF9A32E}" type="presOf" srcId="{4236004A-8047-4646-986A-4421BC885F56}" destId="{F99E99BF-6E88-3D46-9882-7A98438EE621}" srcOrd="0" destOrd="0" presId="urn:microsoft.com/office/officeart/2005/8/layout/hierarchy3"/>
    <dgm:cxn modelId="{7760A150-581A-B64E-9ACE-2BCBC2342FD3}" type="presOf" srcId="{BC229B38-D5FE-AC46-82C4-4B86ACB189C3}" destId="{924D39DA-439D-3042-B7CE-1696C5DCF162}" srcOrd="1" destOrd="0" presId="urn:microsoft.com/office/officeart/2005/8/layout/hierarchy3"/>
    <dgm:cxn modelId="{8E720C75-ECF4-4E4B-8B6B-642DF143B971}" type="presOf" srcId="{66A88A40-13D7-F34F-9277-F67D462FEBF4}" destId="{CB4446D2-CBD8-734C-852D-D51B554A7EA7}" srcOrd="0" destOrd="0" presId="urn:microsoft.com/office/officeart/2005/8/layout/hierarchy3"/>
    <dgm:cxn modelId="{7A217157-EA9F-FE4A-93FD-7DCD113E9379}" type="presOf" srcId="{B080E8AA-1F89-0040-A7E5-C84E7DAAA3F6}" destId="{3AD14C48-7418-4644-AE96-CE335EF2DC7B}" srcOrd="0" destOrd="0" presId="urn:microsoft.com/office/officeart/2005/8/layout/hierarchy3"/>
    <dgm:cxn modelId="{E0177F78-D6FE-5F40-AC54-392AB3A43050}" type="presOf" srcId="{E988D458-6420-0346-808A-22560E92B82D}" destId="{E032F907-605B-B146-9400-FF1A9A18C021}" srcOrd="0" destOrd="0" presId="urn:microsoft.com/office/officeart/2005/8/layout/hierarchy3"/>
    <dgm:cxn modelId="{B3B3DB59-BFF3-6042-B0D4-438C44FABEB8}" srcId="{5F616C06-72BC-2E43-927D-51319B01D47C}" destId="{B080E8AA-1F89-0040-A7E5-C84E7DAAA3F6}" srcOrd="0" destOrd="0" parTransId="{0B8DFDE7-05F4-1948-9886-975003BC45CA}" sibTransId="{0C3647D8-E31D-6B4E-8FC4-E293D02264EE}"/>
    <dgm:cxn modelId="{AB806F82-D755-634B-9C52-3A10BECC0EB3}" srcId="{4236004A-8047-4646-986A-4421BC885F56}" destId="{BA974A04-8347-4549-8E7B-19D02E450FCC}" srcOrd="1" destOrd="0" parTransId="{CFBC28AC-F5E4-8846-98B4-859A50728733}" sibTransId="{C2805187-C4B2-B840-9B2B-1BCD1AEB72DA}"/>
    <dgm:cxn modelId="{C0F91886-A4F2-6344-8986-9587B582DF72}" type="presOf" srcId="{68A1022F-9175-1149-AA32-7E495AEC0873}" destId="{DECB9FB6-A3C6-494C-A885-55720949CF38}" srcOrd="0" destOrd="0" presId="urn:microsoft.com/office/officeart/2005/8/layout/hierarchy3"/>
    <dgm:cxn modelId="{911B019B-B025-E44B-823B-51C52DC13756}" srcId="{BA974A04-8347-4549-8E7B-19D02E450FCC}" destId="{DFADFE08-D234-9F47-AFA1-FE7FA19DDF5A}" srcOrd="0" destOrd="0" parTransId="{7B255694-2D9B-F449-AC50-AF35F575D9F1}" sibTransId="{EA45A8A4-54CB-A049-BB33-8992DB4DB8FE}"/>
    <dgm:cxn modelId="{0E0DB69B-E58D-A44C-9E9B-9C8612502D28}" type="presOf" srcId="{BA974A04-8347-4549-8E7B-19D02E450FCC}" destId="{BE3E4E67-59D9-9247-8CB4-3A2D8473F1F2}" srcOrd="1" destOrd="0" presId="urn:microsoft.com/office/officeart/2005/8/layout/hierarchy3"/>
    <dgm:cxn modelId="{BE8BBE9C-AE9C-814F-9953-BD5E6BF95034}" srcId="{D1DE30A1-EC57-D244-8D77-39CD6D6121ED}" destId="{68A1022F-9175-1149-AA32-7E495AEC0873}" srcOrd="0" destOrd="0" parTransId="{F50471AD-2161-6647-80F7-4D2D3A5DC671}" sibTransId="{D4E2CABA-8154-694F-A107-D4482B889FDB}"/>
    <dgm:cxn modelId="{BCAB7D9E-4D72-B24D-A7E7-9E8D25764104}" type="presOf" srcId="{5F616C06-72BC-2E43-927D-51319B01D47C}" destId="{82CF6816-61A2-7E43-B978-3E9FCD9924A5}" srcOrd="1" destOrd="0" presId="urn:microsoft.com/office/officeart/2005/8/layout/hierarchy3"/>
    <dgm:cxn modelId="{E165B19E-2A08-DB43-AD5B-2979591F922C}" srcId="{D1DE30A1-EC57-D244-8D77-39CD6D6121ED}" destId="{470690C0-5BD1-5B49-8449-BF6D376FA6BB}" srcOrd="1" destOrd="0" parTransId="{20C0C509-1308-7742-832C-3E2239561338}" sibTransId="{A99C6CD1-59F8-7E46-8594-88C1E3E1645A}"/>
    <dgm:cxn modelId="{DF7468AC-7ED4-0F4A-834B-082584C4E4A3}" type="presOf" srcId="{20C0C509-1308-7742-832C-3E2239561338}" destId="{EADA3BE0-E5D8-2544-89F5-B6FD54B5CE90}" srcOrd="0" destOrd="0" presId="urn:microsoft.com/office/officeart/2005/8/layout/hierarchy3"/>
    <dgm:cxn modelId="{6E3183AE-458F-2C41-8384-CFE1661F6F74}" type="presOf" srcId="{7B255694-2D9B-F449-AC50-AF35F575D9F1}" destId="{9E216225-7D19-FC43-B5E5-4F5AF80F5DB5}" srcOrd="0" destOrd="0" presId="urn:microsoft.com/office/officeart/2005/8/layout/hierarchy3"/>
    <dgm:cxn modelId="{DCEBCAB2-EB1D-8D4D-875C-7A3768C91434}" srcId="{4236004A-8047-4646-986A-4421BC885F56}" destId="{F056FD2A-597E-3E4F-A100-31FD18FB5285}" srcOrd="0" destOrd="0" parTransId="{092358C3-D0CD-4C4F-93A3-C1FA0C6E53EF}" sibTransId="{9017D890-46DF-C946-83FE-D6D038CFCCA6}"/>
    <dgm:cxn modelId="{B1F47FB4-39A6-B44B-94E9-4DD196197A70}" srcId="{F056FD2A-597E-3E4F-A100-31FD18FB5285}" destId="{CD1DBAD5-AEC3-004C-9139-F2A1CF7E3C5E}" srcOrd="0" destOrd="0" parTransId="{76DD8793-6831-7E47-9377-67E1767AA68E}" sibTransId="{24CBC104-6A80-FB4E-915F-FBDB3416900A}"/>
    <dgm:cxn modelId="{0D7620B5-AE4A-814F-9F31-620DB73D20C7}" type="presOf" srcId="{991DF8B4-5F63-034E-BBA6-1D39C5535A9E}" destId="{4B76222C-96B7-E142-B20D-B96B22569DCD}" srcOrd="0" destOrd="0" presId="urn:microsoft.com/office/officeart/2005/8/layout/hierarchy3"/>
    <dgm:cxn modelId="{A17B49B5-A9EA-BC44-BD99-9D672D727CD7}" type="presOf" srcId="{43C25176-AC54-6041-BC28-406DE857FA78}" destId="{36CFA452-1971-754A-B695-6A40365A463D}" srcOrd="0" destOrd="0" presId="urn:microsoft.com/office/officeart/2005/8/layout/hierarchy3"/>
    <dgm:cxn modelId="{E265C3B8-6DD7-034E-90B0-A810619C1ABB}" srcId="{BA974A04-8347-4549-8E7B-19D02E450FCC}" destId="{991DF8B4-5F63-034E-BBA6-1D39C5535A9E}" srcOrd="2" destOrd="0" parTransId="{43C25176-AC54-6041-BC28-406DE857FA78}" sibTransId="{04CC05D4-23AC-AE40-A8F2-DE076CEFD9AE}"/>
    <dgm:cxn modelId="{0806AEBC-06E0-0141-BB88-F970CE2FB9FA}" type="presOf" srcId="{DFADFE08-D234-9F47-AFA1-FE7FA19DDF5A}" destId="{E191250C-4321-3E40-9D40-1C4454CF58A9}" srcOrd="0" destOrd="0" presId="urn:microsoft.com/office/officeart/2005/8/layout/hierarchy3"/>
    <dgm:cxn modelId="{DA85FFBF-EBFE-DF48-AAAA-B76208D7FCF5}" type="presOf" srcId="{F056FD2A-597E-3E4F-A100-31FD18FB5285}" destId="{8F20DF70-316D-154C-A85D-BA503FA63F12}" srcOrd="1" destOrd="0" presId="urn:microsoft.com/office/officeart/2005/8/layout/hierarchy3"/>
    <dgm:cxn modelId="{BB508CC2-2688-4F4D-A04E-A63E8692B5C5}" type="presOf" srcId="{BC229B38-D5FE-AC46-82C4-4B86ACB189C3}" destId="{EBCFBCAA-4901-D94F-9AC9-7CE4FAF28508}" srcOrd="0" destOrd="0" presId="urn:microsoft.com/office/officeart/2005/8/layout/hierarchy3"/>
    <dgm:cxn modelId="{3CF8CAC2-D802-C74F-BC2A-BA41B0024AC3}" type="presOf" srcId="{5F616C06-72BC-2E43-927D-51319B01D47C}" destId="{D0C1D0C9-873A-B74A-B3FE-8F825F528CC0}" srcOrd="0" destOrd="0" presId="urn:microsoft.com/office/officeart/2005/8/layout/hierarchy3"/>
    <dgm:cxn modelId="{7DA96EC4-A16F-1948-9C9E-15F0E44DB16A}" type="presOf" srcId="{76DD8793-6831-7E47-9377-67E1767AA68E}" destId="{FF728C93-DAD9-9B45-B3F8-8854A7D980E0}" srcOrd="0" destOrd="0" presId="urn:microsoft.com/office/officeart/2005/8/layout/hierarchy3"/>
    <dgm:cxn modelId="{8DD10DC7-0BB6-474D-8339-E43F02F36ADF}" srcId="{BA974A04-8347-4549-8E7B-19D02E450FCC}" destId="{66A88A40-13D7-F34F-9277-F67D462FEBF4}" srcOrd="1" destOrd="0" parTransId="{DC9854CD-5094-864F-B336-F6CA374A3B42}" sibTransId="{9998ECB0-981C-C946-95EE-94BE31EBE291}"/>
    <dgm:cxn modelId="{079C2DD4-77EC-9B46-A17E-559A3EE5C134}" type="presOf" srcId="{F056FD2A-597E-3E4F-A100-31FD18FB5285}" destId="{49AEE171-F74D-2346-9654-58AB53917575}" srcOrd="0" destOrd="0" presId="urn:microsoft.com/office/officeart/2005/8/layout/hierarchy3"/>
    <dgm:cxn modelId="{D3FC42D6-9D1E-A647-B7ED-D2DB90E2F908}" type="presOf" srcId="{F50471AD-2161-6647-80F7-4D2D3A5DC671}" destId="{9A22F72A-26C1-9E46-BC08-D1FD54B879B5}" srcOrd="0" destOrd="0" presId="urn:microsoft.com/office/officeart/2005/8/layout/hierarchy3"/>
    <dgm:cxn modelId="{B2BE7EE1-8155-5448-9DDD-14072700A694}" type="presOf" srcId="{BA974A04-8347-4549-8E7B-19D02E450FCC}" destId="{0D7BE8E5-1A17-D341-AD32-B859ADC3E12C}" srcOrd="0" destOrd="0" presId="urn:microsoft.com/office/officeart/2005/8/layout/hierarchy3"/>
    <dgm:cxn modelId="{1B6DFFE4-A5D4-0C49-8884-F309795360DF}" type="presOf" srcId="{0B8DFDE7-05F4-1948-9886-975003BC45CA}" destId="{C8E514BC-ADB0-CD4A-917B-F7356D211A19}" srcOrd="0" destOrd="0" presId="urn:microsoft.com/office/officeart/2005/8/layout/hierarchy3"/>
    <dgm:cxn modelId="{5D847FF6-0DCA-AB4C-8834-FD2D8E549132}" srcId="{BA974A04-8347-4549-8E7B-19D02E450FCC}" destId="{29D2CFF0-81B3-1242-8BE2-72EA4E08F064}" srcOrd="3" destOrd="0" parTransId="{E988D458-6420-0346-808A-22560E92B82D}" sibTransId="{83559D65-89EC-4C47-A014-75FBFD58A512}"/>
    <dgm:cxn modelId="{7D6894F7-7AB8-4343-AD13-3B6AD15E27EE}" type="presOf" srcId="{D1DE30A1-EC57-D244-8D77-39CD6D6121ED}" destId="{57A51834-F466-AE43-9740-C0146BC45F85}" srcOrd="1" destOrd="0" presId="urn:microsoft.com/office/officeart/2005/8/layout/hierarchy3"/>
    <dgm:cxn modelId="{BF8BC4B9-8906-004F-B6A0-BC207D684A10}" type="presParOf" srcId="{F99E99BF-6E88-3D46-9882-7A98438EE621}" destId="{59727311-DB88-0C48-A027-D9E539F2E682}" srcOrd="0" destOrd="0" presId="urn:microsoft.com/office/officeart/2005/8/layout/hierarchy3"/>
    <dgm:cxn modelId="{13145DC0-862E-564F-B8B5-DAE4C3AC574F}" type="presParOf" srcId="{59727311-DB88-0C48-A027-D9E539F2E682}" destId="{92B7BDD2-D6F4-B546-8AD6-506F00CC22B4}" srcOrd="0" destOrd="0" presId="urn:microsoft.com/office/officeart/2005/8/layout/hierarchy3"/>
    <dgm:cxn modelId="{33E47259-3FFC-774D-8AFC-F34A1843F935}" type="presParOf" srcId="{92B7BDD2-D6F4-B546-8AD6-506F00CC22B4}" destId="{49AEE171-F74D-2346-9654-58AB53917575}" srcOrd="0" destOrd="0" presId="urn:microsoft.com/office/officeart/2005/8/layout/hierarchy3"/>
    <dgm:cxn modelId="{8A1B63FF-0D6B-8545-856C-6295679CDB42}" type="presParOf" srcId="{92B7BDD2-D6F4-B546-8AD6-506F00CC22B4}" destId="{8F20DF70-316D-154C-A85D-BA503FA63F12}" srcOrd="1" destOrd="0" presId="urn:microsoft.com/office/officeart/2005/8/layout/hierarchy3"/>
    <dgm:cxn modelId="{B1DAE7E1-E518-AF4C-B3D7-4EBA419A32D2}" type="presParOf" srcId="{59727311-DB88-0C48-A027-D9E539F2E682}" destId="{3A45EE7D-80ED-B84A-8F23-773E3EAF4D93}" srcOrd="1" destOrd="0" presId="urn:microsoft.com/office/officeart/2005/8/layout/hierarchy3"/>
    <dgm:cxn modelId="{44046052-EC68-2A46-BA02-BA861A346030}" type="presParOf" srcId="{3A45EE7D-80ED-B84A-8F23-773E3EAF4D93}" destId="{FF728C93-DAD9-9B45-B3F8-8854A7D980E0}" srcOrd="0" destOrd="0" presId="urn:microsoft.com/office/officeart/2005/8/layout/hierarchy3"/>
    <dgm:cxn modelId="{53BF0F9B-EF39-FE48-9AE7-63D2A8218143}" type="presParOf" srcId="{3A45EE7D-80ED-B84A-8F23-773E3EAF4D93}" destId="{D97AC8FA-FE1E-F94A-8951-D8C9451FCB56}" srcOrd="1" destOrd="0" presId="urn:microsoft.com/office/officeart/2005/8/layout/hierarchy3"/>
    <dgm:cxn modelId="{16363745-4D24-A942-B0A2-AE3FCB32295B}" type="presParOf" srcId="{F99E99BF-6E88-3D46-9882-7A98438EE621}" destId="{8FF4E92A-35BF-0748-9CA3-1F86830A9B7A}" srcOrd="1" destOrd="0" presId="urn:microsoft.com/office/officeart/2005/8/layout/hierarchy3"/>
    <dgm:cxn modelId="{9D34FAA0-8AA8-624C-A2F5-11ACAE1E3DAE}" type="presParOf" srcId="{8FF4E92A-35BF-0748-9CA3-1F86830A9B7A}" destId="{E0750BE8-26C5-D346-A0C9-C988489C637F}" srcOrd="0" destOrd="0" presId="urn:microsoft.com/office/officeart/2005/8/layout/hierarchy3"/>
    <dgm:cxn modelId="{8B6D7E1D-13B7-F148-AE15-74409D3B57C8}" type="presParOf" srcId="{E0750BE8-26C5-D346-A0C9-C988489C637F}" destId="{0D7BE8E5-1A17-D341-AD32-B859ADC3E12C}" srcOrd="0" destOrd="0" presId="urn:microsoft.com/office/officeart/2005/8/layout/hierarchy3"/>
    <dgm:cxn modelId="{D85C381E-9694-E240-BAAA-61023AC42483}" type="presParOf" srcId="{E0750BE8-26C5-D346-A0C9-C988489C637F}" destId="{BE3E4E67-59D9-9247-8CB4-3A2D8473F1F2}" srcOrd="1" destOrd="0" presId="urn:microsoft.com/office/officeart/2005/8/layout/hierarchy3"/>
    <dgm:cxn modelId="{97F56DBE-150D-4D49-B18D-3E24CAD9C21B}" type="presParOf" srcId="{8FF4E92A-35BF-0748-9CA3-1F86830A9B7A}" destId="{82715E1C-A610-9541-AFF8-ADE0DC2F50D2}" srcOrd="1" destOrd="0" presId="urn:microsoft.com/office/officeart/2005/8/layout/hierarchy3"/>
    <dgm:cxn modelId="{04EB8E66-B1D6-E247-911D-8866A3F04C51}" type="presParOf" srcId="{82715E1C-A610-9541-AFF8-ADE0DC2F50D2}" destId="{9E216225-7D19-FC43-B5E5-4F5AF80F5DB5}" srcOrd="0" destOrd="0" presId="urn:microsoft.com/office/officeart/2005/8/layout/hierarchy3"/>
    <dgm:cxn modelId="{A128150E-10F5-F046-A3AE-D0E779331941}" type="presParOf" srcId="{82715E1C-A610-9541-AFF8-ADE0DC2F50D2}" destId="{E191250C-4321-3E40-9D40-1C4454CF58A9}" srcOrd="1" destOrd="0" presId="urn:microsoft.com/office/officeart/2005/8/layout/hierarchy3"/>
    <dgm:cxn modelId="{89061DAD-F7BB-1D4C-B431-BA1B0113D7D6}" type="presParOf" srcId="{82715E1C-A610-9541-AFF8-ADE0DC2F50D2}" destId="{91A5EF2A-2D0D-E24D-8871-F68A3690BBF3}" srcOrd="2" destOrd="0" presId="urn:microsoft.com/office/officeart/2005/8/layout/hierarchy3"/>
    <dgm:cxn modelId="{65E5E871-4032-824D-878C-7B6F0478D1ED}" type="presParOf" srcId="{82715E1C-A610-9541-AFF8-ADE0DC2F50D2}" destId="{CB4446D2-CBD8-734C-852D-D51B554A7EA7}" srcOrd="3" destOrd="0" presId="urn:microsoft.com/office/officeart/2005/8/layout/hierarchy3"/>
    <dgm:cxn modelId="{FB60205E-3706-4F47-BEF6-1749A71A5BB8}" type="presParOf" srcId="{82715E1C-A610-9541-AFF8-ADE0DC2F50D2}" destId="{36CFA452-1971-754A-B695-6A40365A463D}" srcOrd="4" destOrd="0" presId="urn:microsoft.com/office/officeart/2005/8/layout/hierarchy3"/>
    <dgm:cxn modelId="{0A87D3A1-8873-B840-859C-127ED6E3E015}" type="presParOf" srcId="{82715E1C-A610-9541-AFF8-ADE0DC2F50D2}" destId="{4B76222C-96B7-E142-B20D-B96B22569DCD}" srcOrd="5" destOrd="0" presId="urn:microsoft.com/office/officeart/2005/8/layout/hierarchy3"/>
    <dgm:cxn modelId="{B808C53E-7D77-9A44-9083-BF4DCFC02F57}" type="presParOf" srcId="{82715E1C-A610-9541-AFF8-ADE0DC2F50D2}" destId="{E032F907-605B-B146-9400-FF1A9A18C021}" srcOrd="6" destOrd="0" presId="urn:microsoft.com/office/officeart/2005/8/layout/hierarchy3"/>
    <dgm:cxn modelId="{B0B6E25C-EB5C-BF45-A7F1-C755B2847D2D}" type="presParOf" srcId="{82715E1C-A610-9541-AFF8-ADE0DC2F50D2}" destId="{05354D1A-F4A6-A74E-B9D1-74296743C95A}" srcOrd="7" destOrd="0" presId="urn:microsoft.com/office/officeart/2005/8/layout/hierarchy3"/>
    <dgm:cxn modelId="{35092752-6ECA-F045-ABD6-8FC1FFEBABFD}" type="presParOf" srcId="{82715E1C-A610-9541-AFF8-ADE0DC2F50D2}" destId="{57C4920C-EEE0-6946-BEAF-E64D1739DCFF}" srcOrd="8" destOrd="0" presId="urn:microsoft.com/office/officeart/2005/8/layout/hierarchy3"/>
    <dgm:cxn modelId="{B4720B8B-BBF3-3243-B893-CBD134654D86}" type="presParOf" srcId="{82715E1C-A610-9541-AFF8-ADE0DC2F50D2}" destId="{95267768-5853-BC4D-A27D-FF9B01E2F8DC}" srcOrd="9" destOrd="0" presId="urn:microsoft.com/office/officeart/2005/8/layout/hierarchy3"/>
    <dgm:cxn modelId="{749502DB-7876-8248-962D-6AA85DFF7E70}" type="presParOf" srcId="{F99E99BF-6E88-3D46-9882-7A98438EE621}" destId="{7A98D484-2C90-5441-A0A8-2D599C794C48}" srcOrd="2" destOrd="0" presId="urn:microsoft.com/office/officeart/2005/8/layout/hierarchy3"/>
    <dgm:cxn modelId="{C8FF1357-088B-9A43-826F-5AD1C3CE0514}" type="presParOf" srcId="{7A98D484-2C90-5441-A0A8-2D599C794C48}" destId="{2D19A78C-393A-3648-9BAA-5242F576578C}" srcOrd="0" destOrd="0" presId="urn:microsoft.com/office/officeart/2005/8/layout/hierarchy3"/>
    <dgm:cxn modelId="{A0F14F97-5939-424B-8CC4-A40E73704F77}" type="presParOf" srcId="{2D19A78C-393A-3648-9BAA-5242F576578C}" destId="{476EC9EE-28B1-1A4F-979E-83793ED32989}" srcOrd="0" destOrd="0" presId="urn:microsoft.com/office/officeart/2005/8/layout/hierarchy3"/>
    <dgm:cxn modelId="{43365FD1-9EE3-A043-AD98-8244EB8479E7}" type="presParOf" srcId="{2D19A78C-393A-3648-9BAA-5242F576578C}" destId="{57A51834-F466-AE43-9740-C0146BC45F85}" srcOrd="1" destOrd="0" presId="urn:microsoft.com/office/officeart/2005/8/layout/hierarchy3"/>
    <dgm:cxn modelId="{5356780B-139B-D045-823E-F1699E271C9F}" type="presParOf" srcId="{7A98D484-2C90-5441-A0A8-2D599C794C48}" destId="{FB1F6A5D-9191-1041-8DB7-9E62CE525D11}" srcOrd="1" destOrd="0" presId="urn:microsoft.com/office/officeart/2005/8/layout/hierarchy3"/>
    <dgm:cxn modelId="{7CC0D152-024C-C344-A920-C5EB72487EB1}" type="presParOf" srcId="{FB1F6A5D-9191-1041-8DB7-9E62CE525D11}" destId="{9A22F72A-26C1-9E46-BC08-D1FD54B879B5}" srcOrd="0" destOrd="0" presId="urn:microsoft.com/office/officeart/2005/8/layout/hierarchy3"/>
    <dgm:cxn modelId="{1EB46621-8FB7-884E-AE0C-4F10B2A99B89}" type="presParOf" srcId="{FB1F6A5D-9191-1041-8DB7-9E62CE525D11}" destId="{DECB9FB6-A3C6-494C-A885-55720949CF38}" srcOrd="1" destOrd="0" presId="urn:microsoft.com/office/officeart/2005/8/layout/hierarchy3"/>
    <dgm:cxn modelId="{7EF00005-A8E8-0744-AE8E-FFA4BE23F459}" type="presParOf" srcId="{FB1F6A5D-9191-1041-8DB7-9E62CE525D11}" destId="{EADA3BE0-E5D8-2544-89F5-B6FD54B5CE90}" srcOrd="2" destOrd="0" presId="urn:microsoft.com/office/officeart/2005/8/layout/hierarchy3"/>
    <dgm:cxn modelId="{F5820DDC-CB82-FB47-88F5-AD457206D78B}" type="presParOf" srcId="{FB1F6A5D-9191-1041-8DB7-9E62CE525D11}" destId="{54653301-6F82-E34F-93C3-C9D18103E6E4}" srcOrd="3" destOrd="0" presId="urn:microsoft.com/office/officeart/2005/8/layout/hierarchy3"/>
    <dgm:cxn modelId="{9DA5E901-3B45-5E4D-96E3-4157223E0748}" type="presParOf" srcId="{F99E99BF-6E88-3D46-9882-7A98438EE621}" destId="{7A625C13-EA2B-C744-9E61-847BE943FEAF}" srcOrd="3" destOrd="0" presId="urn:microsoft.com/office/officeart/2005/8/layout/hierarchy3"/>
    <dgm:cxn modelId="{A828EFFC-2D3C-EE45-AB64-D397552CB9D9}" type="presParOf" srcId="{7A625C13-EA2B-C744-9E61-847BE943FEAF}" destId="{8FA3537B-30B8-5149-B8A7-E788D59811C2}" srcOrd="0" destOrd="0" presId="urn:microsoft.com/office/officeart/2005/8/layout/hierarchy3"/>
    <dgm:cxn modelId="{D5AB251A-67CE-A541-8B1B-6083A55D402F}" type="presParOf" srcId="{8FA3537B-30B8-5149-B8A7-E788D59811C2}" destId="{D0C1D0C9-873A-B74A-B3FE-8F825F528CC0}" srcOrd="0" destOrd="0" presId="urn:microsoft.com/office/officeart/2005/8/layout/hierarchy3"/>
    <dgm:cxn modelId="{BBD0BFCA-D218-6945-B76F-7E17EC5B1015}" type="presParOf" srcId="{8FA3537B-30B8-5149-B8A7-E788D59811C2}" destId="{82CF6816-61A2-7E43-B978-3E9FCD9924A5}" srcOrd="1" destOrd="0" presId="urn:microsoft.com/office/officeart/2005/8/layout/hierarchy3"/>
    <dgm:cxn modelId="{BB7F282F-E96D-B345-9AB3-E829689ED3E1}" type="presParOf" srcId="{7A625C13-EA2B-C744-9E61-847BE943FEAF}" destId="{5DC8608A-4A07-9442-91BB-44793B86C95A}" srcOrd="1" destOrd="0" presId="urn:microsoft.com/office/officeart/2005/8/layout/hierarchy3"/>
    <dgm:cxn modelId="{A6709F52-8A98-E94C-9C0F-5126D0B51CF3}" type="presParOf" srcId="{5DC8608A-4A07-9442-91BB-44793B86C95A}" destId="{C8E514BC-ADB0-CD4A-917B-F7356D211A19}" srcOrd="0" destOrd="0" presId="urn:microsoft.com/office/officeart/2005/8/layout/hierarchy3"/>
    <dgm:cxn modelId="{85E12CA5-654F-5E46-B9D7-675BB5BC5DC1}" type="presParOf" srcId="{5DC8608A-4A07-9442-91BB-44793B86C95A}" destId="{3AD14C48-7418-4644-AE96-CE335EF2DC7B}" srcOrd="1" destOrd="0" presId="urn:microsoft.com/office/officeart/2005/8/layout/hierarchy3"/>
    <dgm:cxn modelId="{F76DF1DA-9F2E-B14A-9E9C-98641CD3CBFD}" type="presParOf" srcId="{F99E99BF-6E88-3D46-9882-7A98438EE621}" destId="{E5BD441D-0A5D-FB43-A69D-C0C2E8CE83DE}" srcOrd="4" destOrd="0" presId="urn:microsoft.com/office/officeart/2005/8/layout/hierarchy3"/>
    <dgm:cxn modelId="{16BDD0A9-C930-2F47-84EE-B97E051C3088}" type="presParOf" srcId="{E5BD441D-0A5D-FB43-A69D-C0C2E8CE83DE}" destId="{A2C1D95A-77FD-0F48-9ADF-3FAD547EA64A}" srcOrd="0" destOrd="0" presId="urn:microsoft.com/office/officeart/2005/8/layout/hierarchy3"/>
    <dgm:cxn modelId="{51A511EC-B7C9-824E-9C97-425C810FBDFB}" type="presParOf" srcId="{A2C1D95A-77FD-0F48-9ADF-3FAD547EA64A}" destId="{EBCFBCAA-4901-D94F-9AC9-7CE4FAF28508}" srcOrd="0" destOrd="0" presId="urn:microsoft.com/office/officeart/2005/8/layout/hierarchy3"/>
    <dgm:cxn modelId="{7324B0F0-C0FD-2848-B79F-077D44CED86D}" type="presParOf" srcId="{A2C1D95A-77FD-0F48-9ADF-3FAD547EA64A}" destId="{924D39DA-439D-3042-B7CE-1696C5DCF162}" srcOrd="1" destOrd="0" presId="urn:microsoft.com/office/officeart/2005/8/layout/hierarchy3"/>
    <dgm:cxn modelId="{95266941-92F6-F843-A011-E83B9EF73CAF}" type="presParOf" srcId="{E5BD441D-0A5D-FB43-A69D-C0C2E8CE83DE}" destId="{0C169880-5E9C-A745-9955-BB488A4EE90A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AEE171-F74D-2346-9654-58AB53917575}">
      <dsp:nvSpPr>
        <dsp:cNvPr id="0" name=""/>
        <dsp:cNvSpPr/>
      </dsp:nvSpPr>
      <dsp:spPr>
        <a:xfrm>
          <a:off x="956" y="43652"/>
          <a:ext cx="1348391" cy="674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古典密码</a:t>
          </a:r>
        </a:p>
      </dsp:txBody>
      <dsp:txXfrm>
        <a:off x="20702" y="63398"/>
        <a:ext cx="1308899" cy="634703"/>
      </dsp:txXfrm>
    </dsp:sp>
    <dsp:sp modelId="{FF728C93-DAD9-9B45-B3F8-8854A7D980E0}">
      <dsp:nvSpPr>
        <dsp:cNvPr id="0" name=""/>
        <dsp:cNvSpPr/>
      </dsp:nvSpPr>
      <dsp:spPr>
        <a:xfrm>
          <a:off x="135795" y="717848"/>
          <a:ext cx="134839" cy="5056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5646"/>
              </a:lnTo>
              <a:lnTo>
                <a:pt x="134839" y="5056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7AC8FA-FE1E-F94A-8951-D8C9451FCB56}">
      <dsp:nvSpPr>
        <dsp:cNvPr id="0" name=""/>
        <dsp:cNvSpPr/>
      </dsp:nvSpPr>
      <dsp:spPr>
        <a:xfrm>
          <a:off x="270634" y="886397"/>
          <a:ext cx="1078713" cy="674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Enigma</a:t>
          </a:r>
          <a:r>
            <a:rPr lang="zh-CN" altLang="en-US" sz="150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机的破解</a:t>
          </a:r>
        </a:p>
      </dsp:txBody>
      <dsp:txXfrm>
        <a:off x="290380" y="906143"/>
        <a:ext cx="1039221" cy="634703"/>
      </dsp:txXfrm>
    </dsp:sp>
    <dsp:sp modelId="{0D7BE8E5-1A17-D341-AD32-B859ADC3E12C}">
      <dsp:nvSpPr>
        <dsp:cNvPr id="0" name=""/>
        <dsp:cNvSpPr/>
      </dsp:nvSpPr>
      <dsp:spPr>
        <a:xfrm>
          <a:off x="1686446" y="43652"/>
          <a:ext cx="1348391" cy="674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差分类</a:t>
          </a:r>
        </a:p>
      </dsp:txBody>
      <dsp:txXfrm>
        <a:off x="1706192" y="63398"/>
        <a:ext cx="1308899" cy="634703"/>
      </dsp:txXfrm>
    </dsp:sp>
    <dsp:sp modelId="{9E216225-7D19-FC43-B5E5-4F5AF80F5DB5}">
      <dsp:nvSpPr>
        <dsp:cNvPr id="0" name=""/>
        <dsp:cNvSpPr/>
      </dsp:nvSpPr>
      <dsp:spPr>
        <a:xfrm>
          <a:off x="1821285" y="717848"/>
          <a:ext cx="134839" cy="5056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5646"/>
              </a:lnTo>
              <a:lnTo>
                <a:pt x="134839" y="5056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91250C-4321-3E40-9D40-1C4454CF58A9}">
      <dsp:nvSpPr>
        <dsp:cNvPr id="0" name=""/>
        <dsp:cNvSpPr/>
      </dsp:nvSpPr>
      <dsp:spPr>
        <a:xfrm>
          <a:off x="1956124" y="886397"/>
          <a:ext cx="1078713" cy="674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差分分析</a:t>
          </a:r>
        </a:p>
      </dsp:txBody>
      <dsp:txXfrm>
        <a:off x="1975870" y="906143"/>
        <a:ext cx="1039221" cy="634703"/>
      </dsp:txXfrm>
    </dsp:sp>
    <dsp:sp modelId="{91A5EF2A-2D0D-E24D-8871-F68A3690BBF3}">
      <dsp:nvSpPr>
        <dsp:cNvPr id="0" name=""/>
        <dsp:cNvSpPr/>
      </dsp:nvSpPr>
      <dsp:spPr>
        <a:xfrm>
          <a:off x="1821285" y="717848"/>
          <a:ext cx="134839" cy="13483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391"/>
              </a:lnTo>
              <a:lnTo>
                <a:pt x="134839" y="134839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4446D2-CBD8-734C-852D-D51B554A7EA7}">
      <dsp:nvSpPr>
        <dsp:cNvPr id="0" name=""/>
        <dsp:cNvSpPr/>
      </dsp:nvSpPr>
      <dsp:spPr>
        <a:xfrm>
          <a:off x="1956124" y="1729142"/>
          <a:ext cx="1078713" cy="674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截断差分攻击</a:t>
          </a:r>
        </a:p>
      </dsp:txBody>
      <dsp:txXfrm>
        <a:off x="1975870" y="1748888"/>
        <a:ext cx="1039221" cy="634703"/>
      </dsp:txXfrm>
    </dsp:sp>
    <dsp:sp modelId="{36CFA452-1971-754A-B695-6A40365A463D}">
      <dsp:nvSpPr>
        <dsp:cNvPr id="0" name=""/>
        <dsp:cNvSpPr/>
      </dsp:nvSpPr>
      <dsp:spPr>
        <a:xfrm>
          <a:off x="1821285" y="717848"/>
          <a:ext cx="134839" cy="21911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1136"/>
              </a:lnTo>
              <a:lnTo>
                <a:pt x="134839" y="219113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76222C-96B7-E142-B20D-B96B22569DCD}">
      <dsp:nvSpPr>
        <dsp:cNvPr id="0" name=""/>
        <dsp:cNvSpPr/>
      </dsp:nvSpPr>
      <dsp:spPr>
        <a:xfrm>
          <a:off x="1956124" y="2571886"/>
          <a:ext cx="1078713" cy="674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不可能差分攻击</a:t>
          </a:r>
        </a:p>
      </dsp:txBody>
      <dsp:txXfrm>
        <a:off x="1975870" y="2591632"/>
        <a:ext cx="1039221" cy="634703"/>
      </dsp:txXfrm>
    </dsp:sp>
    <dsp:sp modelId="{E032F907-605B-B146-9400-FF1A9A18C021}">
      <dsp:nvSpPr>
        <dsp:cNvPr id="0" name=""/>
        <dsp:cNvSpPr/>
      </dsp:nvSpPr>
      <dsp:spPr>
        <a:xfrm>
          <a:off x="1821285" y="717848"/>
          <a:ext cx="134839" cy="303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33881"/>
              </a:lnTo>
              <a:lnTo>
                <a:pt x="134839" y="30338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354D1A-F4A6-A74E-B9D1-74296743C95A}">
      <dsp:nvSpPr>
        <dsp:cNvPr id="0" name=""/>
        <dsp:cNvSpPr/>
      </dsp:nvSpPr>
      <dsp:spPr>
        <a:xfrm>
          <a:off x="1956124" y="3414631"/>
          <a:ext cx="1078713" cy="674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（增强）飞去来器攻击</a:t>
          </a:r>
        </a:p>
      </dsp:txBody>
      <dsp:txXfrm>
        <a:off x="1975870" y="3434377"/>
        <a:ext cx="1039221" cy="634703"/>
      </dsp:txXfrm>
    </dsp:sp>
    <dsp:sp modelId="{57C4920C-EEE0-6946-BEAF-E64D1739DCFF}">
      <dsp:nvSpPr>
        <dsp:cNvPr id="0" name=""/>
        <dsp:cNvSpPr/>
      </dsp:nvSpPr>
      <dsp:spPr>
        <a:xfrm>
          <a:off x="1821285" y="717848"/>
          <a:ext cx="134839" cy="38766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76626"/>
              </a:lnTo>
              <a:lnTo>
                <a:pt x="134839" y="387662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267768-5853-BC4D-A27D-FF9B01E2F8DC}">
      <dsp:nvSpPr>
        <dsp:cNvPr id="0" name=""/>
        <dsp:cNvSpPr/>
      </dsp:nvSpPr>
      <dsp:spPr>
        <a:xfrm>
          <a:off x="1956124" y="4257376"/>
          <a:ext cx="1078713" cy="674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矩形攻击</a:t>
          </a:r>
        </a:p>
      </dsp:txBody>
      <dsp:txXfrm>
        <a:off x="1975870" y="4277122"/>
        <a:ext cx="1039221" cy="634703"/>
      </dsp:txXfrm>
    </dsp:sp>
    <dsp:sp modelId="{476EC9EE-28B1-1A4F-979E-83793ED32989}">
      <dsp:nvSpPr>
        <dsp:cNvPr id="0" name=""/>
        <dsp:cNvSpPr/>
      </dsp:nvSpPr>
      <dsp:spPr>
        <a:xfrm>
          <a:off x="3371936" y="43652"/>
          <a:ext cx="1348391" cy="674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线性类</a:t>
          </a:r>
        </a:p>
      </dsp:txBody>
      <dsp:txXfrm>
        <a:off x="3391682" y="63398"/>
        <a:ext cx="1308899" cy="634703"/>
      </dsp:txXfrm>
    </dsp:sp>
    <dsp:sp modelId="{9A22F72A-26C1-9E46-BC08-D1FD54B879B5}">
      <dsp:nvSpPr>
        <dsp:cNvPr id="0" name=""/>
        <dsp:cNvSpPr/>
      </dsp:nvSpPr>
      <dsp:spPr>
        <a:xfrm>
          <a:off x="3506775" y="717848"/>
          <a:ext cx="134839" cy="5056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5646"/>
              </a:lnTo>
              <a:lnTo>
                <a:pt x="134839" y="5056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CB9FB6-A3C6-494C-A885-55720949CF38}">
      <dsp:nvSpPr>
        <dsp:cNvPr id="0" name=""/>
        <dsp:cNvSpPr/>
      </dsp:nvSpPr>
      <dsp:spPr>
        <a:xfrm>
          <a:off x="3641614" y="886397"/>
          <a:ext cx="1078713" cy="674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线性分析</a:t>
          </a:r>
        </a:p>
      </dsp:txBody>
      <dsp:txXfrm>
        <a:off x="3661360" y="906143"/>
        <a:ext cx="1039221" cy="634703"/>
      </dsp:txXfrm>
    </dsp:sp>
    <dsp:sp modelId="{EADA3BE0-E5D8-2544-89F5-B6FD54B5CE90}">
      <dsp:nvSpPr>
        <dsp:cNvPr id="0" name=""/>
        <dsp:cNvSpPr/>
      </dsp:nvSpPr>
      <dsp:spPr>
        <a:xfrm>
          <a:off x="3506775" y="717848"/>
          <a:ext cx="134839" cy="13483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391"/>
              </a:lnTo>
              <a:lnTo>
                <a:pt x="134839" y="134839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53301-6F82-E34F-93C3-C9D18103E6E4}">
      <dsp:nvSpPr>
        <dsp:cNvPr id="0" name=""/>
        <dsp:cNvSpPr/>
      </dsp:nvSpPr>
      <dsp:spPr>
        <a:xfrm>
          <a:off x="3641614" y="1729142"/>
          <a:ext cx="1078713" cy="674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差分</a:t>
          </a:r>
          <a:r>
            <a:rPr lang="en-US" altLang="zh-CN" sz="150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-</a:t>
          </a:r>
          <a:r>
            <a:rPr lang="zh-CN" altLang="en-US" sz="150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线性分析</a:t>
          </a:r>
        </a:p>
      </dsp:txBody>
      <dsp:txXfrm>
        <a:off x="3661360" y="1748888"/>
        <a:ext cx="1039221" cy="634703"/>
      </dsp:txXfrm>
    </dsp:sp>
    <dsp:sp modelId="{D0C1D0C9-873A-B74A-B3FE-8F825F528CC0}">
      <dsp:nvSpPr>
        <dsp:cNvPr id="0" name=""/>
        <dsp:cNvSpPr/>
      </dsp:nvSpPr>
      <dsp:spPr>
        <a:xfrm>
          <a:off x="5057426" y="43652"/>
          <a:ext cx="1348391" cy="674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积分类</a:t>
          </a:r>
        </a:p>
      </dsp:txBody>
      <dsp:txXfrm>
        <a:off x="5077172" y="63398"/>
        <a:ext cx="1308899" cy="634703"/>
      </dsp:txXfrm>
    </dsp:sp>
    <dsp:sp modelId="{C8E514BC-ADB0-CD4A-917B-F7356D211A19}">
      <dsp:nvSpPr>
        <dsp:cNvPr id="0" name=""/>
        <dsp:cNvSpPr/>
      </dsp:nvSpPr>
      <dsp:spPr>
        <a:xfrm>
          <a:off x="5192265" y="717848"/>
          <a:ext cx="134839" cy="5056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5646"/>
              </a:lnTo>
              <a:lnTo>
                <a:pt x="134839" y="5056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D14C48-7418-4644-AE96-CE335EF2DC7B}">
      <dsp:nvSpPr>
        <dsp:cNvPr id="0" name=""/>
        <dsp:cNvSpPr/>
      </dsp:nvSpPr>
      <dsp:spPr>
        <a:xfrm>
          <a:off x="5327104" y="886397"/>
          <a:ext cx="1078713" cy="674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Square</a:t>
          </a:r>
          <a:r>
            <a:rPr lang="zh-CN" altLang="en-US" sz="150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攻击</a:t>
          </a:r>
        </a:p>
      </dsp:txBody>
      <dsp:txXfrm>
        <a:off x="5346850" y="906143"/>
        <a:ext cx="1039221" cy="634703"/>
      </dsp:txXfrm>
    </dsp:sp>
    <dsp:sp modelId="{EBCFBCAA-4901-D94F-9AC9-7CE4FAF28508}">
      <dsp:nvSpPr>
        <dsp:cNvPr id="0" name=""/>
        <dsp:cNvSpPr/>
      </dsp:nvSpPr>
      <dsp:spPr>
        <a:xfrm>
          <a:off x="6742916" y="43652"/>
          <a:ext cx="1753071" cy="674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中间相遇攻击概述</a:t>
          </a:r>
        </a:p>
      </dsp:txBody>
      <dsp:txXfrm>
        <a:off x="6762662" y="63398"/>
        <a:ext cx="1713579" cy="6347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0C10B3-0B90-454B-AC18-3E37761944A3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0A0F62-F0AE-46C6-8CC1-6E021ADAC5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342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/>
              <a:t>本课件参考群文件</a:t>
            </a:r>
          </a:p>
        </p:txBody>
      </p:sp>
    </p:spTree>
    <p:extLst>
      <p:ext uri="{BB962C8B-B14F-4D97-AF65-F5344CB8AC3E}">
        <p14:creationId xmlns:p14="http://schemas.microsoft.com/office/powerpoint/2010/main" val="32148980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自己思考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A0F62-F0AE-46C6-8CC1-6E021ADAC57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2695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大部分是</a:t>
            </a:r>
            <a:r>
              <a:rPr kumimoji="1" lang="en-US" altLang="zh-CN" dirty="0"/>
              <a:t>1990</a:t>
            </a:r>
            <a:r>
              <a:rPr kumimoji="1" lang="zh-CN" altLang="en-US" dirty="0"/>
              <a:t>年之后出现的攻击方法，内容新，挑战大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2641092-E645-45CE-A136-55AC651A0EE3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58204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FD199-2B52-2947-B2B1-1B4780ACB9D2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6307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FD199-2B52-2947-B2B1-1B4780ACB9D2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22100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建议大家以后群内讨论，便于共享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FD199-2B52-2947-B2B1-1B4780ACB9D2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0853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分步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B74CE-9FFD-1746-99A3-B06B2D271635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7366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符号差分对应了模减差分的一种情况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1B74CE-9FFD-1746-99A3-B06B2D27163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4252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结合加法运算解释，高位不会影响低位的计算，只会由低位向高位产生进位</a:t>
            </a:r>
            <a:endParaRPr kumimoji="1" lang="en-US" altLang="zh-CN" dirty="0"/>
          </a:p>
          <a:p>
            <a:r>
              <a:rPr kumimoji="1" lang="zh-CN" altLang="en-US" dirty="0"/>
              <a:t>提问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1B74CE-9FFD-1746-99A3-B06B2D27163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6497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正确对满足差分路线，存在正确对需要？消息对；涉及条件的变量都由消息计算得来，可通过消息取值控制变量</a:t>
            </a:r>
            <a:r>
              <a:rPr lang="en-US" altLang="zh-CN" dirty="0" err="1"/>
              <a:t>abcd</a:t>
            </a:r>
            <a:r>
              <a:rPr lang="zh-CN" altLang="en-US" dirty="0"/>
              <a:t>取值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1B74CE-9FFD-1746-99A3-B06B2D27163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021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若本身满足条件，则异或上不会有影响，若本身不满足条件，则异或后会修正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1B74CE-9FFD-1746-99A3-B06B2D27163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2356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不满足的情况下才进行修改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1B74CE-9FFD-1746-99A3-B06B2D27163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0789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1983</a:t>
            </a:r>
            <a:r>
              <a:rPr lang="zh-CN" altLang="en-US" dirty="0"/>
              <a:t>年大一，硕士阶段研究解析数论，</a:t>
            </a:r>
            <a:r>
              <a:rPr lang="en-US" altLang="zh-CN" dirty="0"/>
              <a:t>1993</a:t>
            </a:r>
            <a:r>
              <a:rPr lang="zh-CN" altLang="en-US" dirty="0"/>
              <a:t>年博士毕业，公钥方向，</a:t>
            </a:r>
            <a:r>
              <a:rPr lang="en-US" altLang="zh-CN" dirty="0"/>
              <a:t>96</a:t>
            </a:r>
            <a:r>
              <a:rPr lang="zh-CN" altLang="en-US" dirty="0"/>
              <a:t>年研究杂凑函数，</a:t>
            </a:r>
            <a:r>
              <a:rPr lang="en-US" altLang="zh-CN" dirty="0"/>
              <a:t>1997</a:t>
            </a:r>
            <a:r>
              <a:rPr lang="zh-CN" altLang="en-US" dirty="0"/>
              <a:t>年破解</a:t>
            </a:r>
            <a:r>
              <a:rPr lang="en-US" altLang="zh-CN" dirty="0"/>
              <a:t>sha-0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A0F62-F0AE-46C6-8CC1-6E021ADAC57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7599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sz="1200" dirty="0" err="1"/>
              <a:t>Senyang</a:t>
            </a:r>
            <a:r>
              <a:rPr lang="en-US" altLang="zh-CN" sz="1200" dirty="0"/>
              <a:t> Huang, </a:t>
            </a:r>
            <a:r>
              <a:rPr lang="en-US" altLang="zh-CN" sz="1200" dirty="0" err="1"/>
              <a:t>Xiaoyun</a:t>
            </a:r>
            <a:r>
              <a:rPr lang="en-US" altLang="zh-CN" sz="1200" dirty="0"/>
              <a:t> Wang et al.: Conditional Cube Attack on Reduced-Round </a:t>
            </a:r>
            <a:r>
              <a:rPr lang="en-US" altLang="zh-CN" sz="1200" dirty="0" err="1"/>
              <a:t>Keccak</a:t>
            </a:r>
            <a:r>
              <a:rPr lang="en-US" altLang="zh-CN" sz="1200" dirty="0"/>
              <a:t> Sponge Function. EUROCRYPT 2017</a:t>
            </a:r>
          </a:p>
          <a:p>
            <a:pPr lvl="0"/>
            <a:r>
              <a:rPr lang="en-US" altLang="zh-CN" sz="1200" dirty="0" err="1"/>
              <a:t>Zheng</a:t>
            </a:r>
            <a:r>
              <a:rPr lang="en-US" altLang="zh-CN" sz="1200" dirty="0"/>
              <a:t> Li,  </a:t>
            </a:r>
            <a:r>
              <a:rPr lang="en-US" altLang="zh-CN" sz="1200" dirty="0" err="1"/>
              <a:t>Xiaoyun</a:t>
            </a:r>
            <a:r>
              <a:rPr lang="en-US" altLang="zh-CN" sz="1200" dirty="0"/>
              <a:t> Wang et al.: Improved Conditional Cube Attacks on </a:t>
            </a:r>
            <a:r>
              <a:rPr lang="en-US" altLang="zh-CN" sz="1200" dirty="0" err="1"/>
              <a:t>Keccak</a:t>
            </a:r>
            <a:r>
              <a:rPr lang="en-US" altLang="zh-CN" sz="1200" dirty="0"/>
              <a:t> Keyed Modes with MILP Method. ASIACRYPT 2017</a:t>
            </a:r>
          </a:p>
          <a:p>
            <a:pPr lvl="0"/>
            <a:r>
              <a:rPr lang="en-US" altLang="zh-CN" sz="1200" dirty="0" err="1"/>
              <a:t>Xiaoyang</a:t>
            </a:r>
            <a:r>
              <a:rPr lang="en-US" altLang="zh-CN" sz="1200" dirty="0"/>
              <a:t> Dong, </a:t>
            </a:r>
            <a:r>
              <a:rPr lang="en-US" altLang="zh-CN" sz="1200" dirty="0" err="1"/>
              <a:t>Xiaoyun</a:t>
            </a:r>
            <a:r>
              <a:rPr lang="en-US" altLang="zh-CN" sz="1200" dirty="0"/>
              <a:t> Wang et al.: Cube-like Attack on Round-Reduced Initialization of </a:t>
            </a:r>
            <a:r>
              <a:rPr lang="en-US" altLang="zh-CN" sz="1200" dirty="0" err="1"/>
              <a:t>Ketje</a:t>
            </a:r>
            <a:r>
              <a:rPr lang="en-US" altLang="zh-CN" sz="1200" dirty="0"/>
              <a:t> Sr. IACR Trans. Symmetric </a:t>
            </a:r>
            <a:r>
              <a:rPr lang="en-US" altLang="zh-CN" sz="1200" dirty="0" err="1"/>
              <a:t>Cryptol</a:t>
            </a:r>
            <a:r>
              <a:rPr lang="en-US" altLang="zh-CN" sz="1200" dirty="0"/>
              <a:t>. 2017</a:t>
            </a:r>
          </a:p>
          <a:p>
            <a:pPr lvl="0"/>
            <a:r>
              <a:rPr lang="en-US" altLang="zh-CN" sz="1200" dirty="0" err="1"/>
              <a:t>Zheng</a:t>
            </a:r>
            <a:r>
              <a:rPr lang="en-US" altLang="zh-CN" sz="1200" dirty="0"/>
              <a:t> Li, </a:t>
            </a:r>
            <a:r>
              <a:rPr lang="en-US" altLang="zh-CN" sz="1200" dirty="0" err="1"/>
              <a:t>Xiaoyun</a:t>
            </a:r>
            <a:r>
              <a:rPr lang="en-US" altLang="zh-CN" sz="1200" dirty="0"/>
              <a:t> Wang et al.: Conditional Cube Attack on Round-Reduced ASCON. IACR Trans. Symmetric </a:t>
            </a:r>
            <a:r>
              <a:rPr lang="en-US" altLang="zh-CN" sz="1200" dirty="0" err="1"/>
              <a:t>Cryptol</a:t>
            </a:r>
            <a:r>
              <a:rPr lang="en-US" altLang="zh-CN" sz="1200" dirty="0"/>
              <a:t>. 2017</a:t>
            </a:r>
            <a:endParaRPr lang="zh-CN" altLang="zh-CN" sz="1200" dirty="0"/>
          </a:p>
          <a:p>
            <a:pPr lvl="0"/>
            <a:r>
              <a:rPr lang="en-US" altLang="zh-CN" sz="1200" dirty="0" err="1"/>
              <a:t>Wenquan</a:t>
            </a:r>
            <a:r>
              <a:rPr lang="en-US" altLang="zh-CN" sz="1200" dirty="0"/>
              <a:t> Bi, </a:t>
            </a:r>
            <a:r>
              <a:rPr lang="en-US" altLang="zh-CN" sz="1200" dirty="0" err="1"/>
              <a:t>Xiaoyun</a:t>
            </a:r>
            <a:r>
              <a:rPr lang="en-US" altLang="zh-CN" sz="1200" dirty="0"/>
              <a:t> Wang: Conditional cube attack on round-reduced River </a:t>
            </a:r>
            <a:r>
              <a:rPr lang="en-US" altLang="zh-CN" sz="1200" dirty="0" err="1"/>
              <a:t>Keyak</a:t>
            </a:r>
            <a:r>
              <a:rPr lang="en-US" altLang="zh-CN" sz="1200" dirty="0"/>
              <a:t>. Des. Codes Cryptography 2018</a:t>
            </a:r>
            <a:endParaRPr lang="zh-CN" altLang="zh-CN" sz="12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743935-F58A-4619-A1FF-8CEA012D87B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7859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14400" y="1346948"/>
            <a:ext cx="103632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>
            <a:off x="914400" y="4282764"/>
            <a:ext cx="103632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>
          <a:xfrm>
            <a:off x="914400" y="1484779"/>
            <a:ext cx="103632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9646373" y="4107023"/>
            <a:ext cx="12192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1012444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82AF1B-A51B-104D-A0EB-A8D46DCC8399}" type="datetime1">
              <a:rPr lang="zh-CN" altLang="en-US" smtClean="0">
                <a:solidFill>
                  <a:srgbClr val="464653"/>
                </a:solidFill>
              </a:rPr>
              <a:t>2023/11/16</a:t>
            </a:fld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83740" y="6272786"/>
            <a:ext cx="6327648" cy="365125"/>
          </a:xfrm>
        </p:spPr>
        <p:txBody>
          <a:bodyPr/>
          <a:lstStyle/>
          <a:p>
            <a:pPr>
              <a:defRPr/>
            </a:pPr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659041" y="4227195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pPr>
              <a:defRPr/>
            </a:pPr>
            <a:fld id="{9F35284C-0033-4805-ABC8-D1BD204EC99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498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92C19-6CC9-464B-9CA1-93CC62B35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CD6133B-30F4-D045-A4FD-D6C7108FA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18A3509-1928-F744-B1B5-A165A90BD704}" type="datetime1">
              <a:rPr lang="zh-CN" altLang="en-US" smtClean="0">
                <a:solidFill>
                  <a:srgbClr val="464653"/>
                </a:solidFill>
              </a:rPr>
              <a:t>2023/11/16</a:t>
            </a:fld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E6CBF0F-5EF2-FC46-BC46-A7B04D7FE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D88BED0-7337-DC41-90BD-783C94BBF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D7C201-2381-4FA3-8AD6-5D978C4EEA6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364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10000"/>
              </a:lnSpc>
              <a:defRPr sz="2800"/>
            </a:lvl1pPr>
            <a:lvl2pPr>
              <a:lnSpc>
                <a:spcPct val="110000"/>
              </a:lnSpc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1"/>
            <a:r>
              <a:rPr lang="zh-CN" altLang="en-US" dirty="0"/>
              <a:t>
第二级
第三级
第四级
第五级</a:t>
            </a:r>
            <a:endParaRPr lang="en-US" altLang="zh-CN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 dirty="0">
              <a:solidFill>
                <a:srgbClr val="464653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474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lum bright="62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201" y="6019800"/>
            <a:ext cx="128481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25"/>
          <p:cNvGrpSpPr>
            <a:grpSpLocks/>
          </p:cNvGrpSpPr>
          <p:nvPr userDrawn="1"/>
        </p:nvGrpSpPr>
        <p:grpSpPr bwMode="auto">
          <a:xfrm>
            <a:off x="2235200" y="6324601"/>
            <a:ext cx="6807200" cy="45719"/>
            <a:chOff x="0" y="2057400"/>
            <a:chExt cx="8534400" cy="1143000"/>
          </a:xfrm>
          <a:solidFill>
            <a:srgbClr val="C00000">
              <a:alpha val="41000"/>
            </a:srgbClr>
          </a:solidFill>
        </p:grpSpPr>
        <p:sp>
          <p:nvSpPr>
            <p:cNvPr id="6" name="矩形 5"/>
            <p:cNvSpPr/>
            <p:nvPr/>
          </p:nvSpPr>
          <p:spPr>
            <a:xfrm>
              <a:off x="303307" y="2057400"/>
              <a:ext cx="8231093" cy="1143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800"/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2057400"/>
              <a:ext cx="380005" cy="1143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8" name="组合 25"/>
          <p:cNvGrpSpPr>
            <a:grpSpLocks/>
          </p:cNvGrpSpPr>
          <p:nvPr userDrawn="1"/>
        </p:nvGrpSpPr>
        <p:grpSpPr bwMode="auto">
          <a:xfrm>
            <a:off x="10769600" y="6324601"/>
            <a:ext cx="1422400" cy="45719"/>
            <a:chOff x="0" y="2057400"/>
            <a:chExt cx="8534400" cy="1143000"/>
          </a:xfrm>
          <a:solidFill>
            <a:srgbClr val="C00000">
              <a:alpha val="41000"/>
            </a:srgbClr>
          </a:solidFill>
        </p:grpSpPr>
        <p:sp>
          <p:nvSpPr>
            <p:cNvPr id="9" name="矩形 8"/>
            <p:cNvSpPr/>
            <p:nvPr/>
          </p:nvSpPr>
          <p:spPr>
            <a:xfrm>
              <a:off x="303307" y="2057400"/>
              <a:ext cx="8231093" cy="1143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800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2057400"/>
              <a:ext cx="380005" cy="1143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11" name="组合 22"/>
          <p:cNvGrpSpPr>
            <a:grpSpLocks/>
          </p:cNvGrpSpPr>
          <p:nvPr userDrawn="1"/>
        </p:nvGrpSpPr>
        <p:grpSpPr bwMode="auto">
          <a:xfrm>
            <a:off x="609600" y="1066800"/>
            <a:ext cx="8229600" cy="46038"/>
            <a:chOff x="1828800" y="1371600"/>
            <a:chExt cx="6172200" cy="45719"/>
          </a:xfrm>
        </p:grpSpPr>
        <p:grpSp>
          <p:nvGrpSpPr>
            <p:cNvPr id="12" name="组合 25"/>
            <p:cNvGrpSpPr>
              <a:grpSpLocks/>
            </p:cNvGrpSpPr>
            <p:nvPr userDrawn="1"/>
          </p:nvGrpSpPr>
          <p:grpSpPr bwMode="auto">
            <a:xfrm>
              <a:off x="1828800" y="1371600"/>
              <a:ext cx="5105400" cy="45719"/>
              <a:chOff x="0" y="2057400"/>
              <a:chExt cx="8534400" cy="1143000"/>
            </a:xfrm>
            <a:solidFill>
              <a:srgbClr val="C00000">
                <a:alpha val="41000"/>
              </a:srgbClr>
            </a:solidFill>
          </p:grpSpPr>
          <p:sp>
            <p:nvSpPr>
              <p:cNvPr id="16" name="矩形 15"/>
              <p:cNvSpPr/>
              <p:nvPr/>
            </p:nvSpPr>
            <p:spPr>
              <a:xfrm>
                <a:off x="303307" y="2057400"/>
                <a:ext cx="8231093" cy="1143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003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 sz="1800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0" y="2057400"/>
                <a:ext cx="380005" cy="1143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003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 sz="1800"/>
              </a:p>
            </p:txBody>
          </p:sp>
        </p:grpSp>
        <p:grpSp>
          <p:nvGrpSpPr>
            <p:cNvPr id="13" name="组合 25"/>
            <p:cNvGrpSpPr>
              <a:grpSpLocks/>
            </p:cNvGrpSpPr>
            <p:nvPr userDrawn="1"/>
          </p:nvGrpSpPr>
          <p:grpSpPr bwMode="auto">
            <a:xfrm>
              <a:off x="6934200" y="1371600"/>
              <a:ext cx="1066800" cy="45719"/>
              <a:chOff x="0" y="2057400"/>
              <a:chExt cx="8534400" cy="1143000"/>
            </a:xfrm>
            <a:solidFill>
              <a:srgbClr val="C00000">
                <a:alpha val="41000"/>
              </a:srgbClr>
            </a:solidFill>
          </p:grpSpPr>
          <p:sp>
            <p:nvSpPr>
              <p:cNvPr id="14" name="矩形 13"/>
              <p:cNvSpPr/>
              <p:nvPr/>
            </p:nvSpPr>
            <p:spPr>
              <a:xfrm>
                <a:off x="303307" y="2057400"/>
                <a:ext cx="8231093" cy="1143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003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 sz="1800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0" y="2057400"/>
                <a:ext cx="380005" cy="1143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003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 sz="1800"/>
              </a:p>
            </p:txBody>
          </p:sp>
        </p:grpSp>
      </p:grpSp>
      <p:sp>
        <p:nvSpPr>
          <p:cNvPr id="22" name="内容占位符 7"/>
          <p:cNvSpPr>
            <a:spLocks noGrp="1"/>
          </p:cNvSpPr>
          <p:nvPr>
            <p:ph sz="quarter" idx="13"/>
          </p:nvPr>
        </p:nvSpPr>
        <p:spPr>
          <a:xfrm>
            <a:off x="609600" y="1371600"/>
            <a:ext cx="10972800" cy="4556760"/>
          </a:xfrm>
        </p:spPr>
        <p:txBody>
          <a:bodyPr/>
          <a:lstStyle>
            <a:lvl1pPr>
              <a:buClr>
                <a:srgbClr val="C00000"/>
              </a:buClr>
              <a:buSzPct val="80000"/>
              <a:buFont typeface="Wingdings" pitchFamily="2" charset="2"/>
              <a:buChar char="n"/>
              <a:defRPr sz="2800" baseline="0">
                <a:latin typeface="Times New Roman" pitchFamily="18" charset="0"/>
                <a:ea typeface="宋体" pitchFamily="2" charset="-122"/>
              </a:defRPr>
            </a:lvl1pPr>
            <a:lvl2pPr>
              <a:buClr>
                <a:srgbClr val="C00000"/>
              </a:buClr>
              <a:buSzPct val="80000"/>
              <a:buFont typeface="Wingdings" pitchFamily="2" charset="2"/>
              <a:buChar char="Ø"/>
              <a:defRPr sz="2600" baseline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buClr>
                <a:srgbClr val="C00000"/>
              </a:buClr>
              <a:buSzPct val="70000"/>
              <a:buFont typeface="Wingdings" pitchFamily="2" charset="2"/>
              <a:buChar char="l"/>
              <a:defRPr sz="2400" baseline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buClr>
                <a:srgbClr val="C00000"/>
              </a:buClr>
              <a:buSzPct val="65000"/>
              <a:buFont typeface="Wingdings" pitchFamily="2" charset="2"/>
              <a:buChar char="u"/>
              <a:defRPr sz="2200" baseline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buClr>
                <a:srgbClr val="C00000"/>
              </a:buClr>
              <a:buSzPct val="8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23" name="标题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6096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aseline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8" name="日期占位符 1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" name="页脚占位符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" name="灯片编号占位符 2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B674B7-57E9-4233-A9D4-F357DC1CE1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7642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pw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DC5E16E7-C406-C441-AA0B-28460418EB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lum bright="62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201" y="6019800"/>
            <a:ext cx="128481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25">
            <a:extLst>
              <a:ext uri="{FF2B5EF4-FFF2-40B4-BE49-F238E27FC236}">
                <a16:creationId xmlns:a16="http://schemas.microsoft.com/office/drawing/2014/main" id="{95D58F11-662B-2F4E-BF81-EAF7D11F21E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235200" y="6324601"/>
            <a:ext cx="6807200" cy="45719"/>
            <a:chOff x="0" y="2057400"/>
            <a:chExt cx="8534400" cy="1143000"/>
          </a:xfrm>
          <a:solidFill>
            <a:srgbClr val="C00000">
              <a:alpha val="41000"/>
            </a:srgbClr>
          </a:solidFill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DE46188-4607-5546-8574-29367A45984F}"/>
                </a:ext>
              </a:extLst>
            </p:cNvPr>
            <p:cNvSpPr/>
            <p:nvPr/>
          </p:nvSpPr>
          <p:spPr>
            <a:xfrm>
              <a:off x="303307" y="2057400"/>
              <a:ext cx="8231093" cy="1143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45705AA-FBE3-AA43-8399-B44393677D23}"/>
                </a:ext>
              </a:extLst>
            </p:cNvPr>
            <p:cNvSpPr/>
            <p:nvPr/>
          </p:nvSpPr>
          <p:spPr>
            <a:xfrm>
              <a:off x="0" y="2057400"/>
              <a:ext cx="380005" cy="1143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组合 25">
            <a:extLst>
              <a:ext uri="{FF2B5EF4-FFF2-40B4-BE49-F238E27FC236}">
                <a16:creationId xmlns:a16="http://schemas.microsoft.com/office/drawing/2014/main" id="{0BD4F81A-80B8-C54E-A755-E09A8D86B86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0769600" y="6324601"/>
            <a:ext cx="1422400" cy="45719"/>
            <a:chOff x="0" y="2057400"/>
            <a:chExt cx="8534400" cy="1143000"/>
          </a:xfrm>
          <a:solidFill>
            <a:srgbClr val="C00000">
              <a:alpha val="41000"/>
            </a:srgbClr>
          </a:solidFill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AD29F0B-DA3D-0443-AA47-667E058BF951}"/>
                </a:ext>
              </a:extLst>
            </p:cNvPr>
            <p:cNvSpPr/>
            <p:nvPr/>
          </p:nvSpPr>
          <p:spPr>
            <a:xfrm>
              <a:off x="303307" y="2057400"/>
              <a:ext cx="8231093" cy="1143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38C0998-0016-E042-9134-A84FE5F2482C}"/>
                </a:ext>
              </a:extLst>
            </p:cNvPr>
            <p:cNvSpPr/>
            <p:nvPr/>
          </p:nvSpPr>
          <p:spPr>
            <a:xfrm>
              <a:off x="0" y="2057400"/>
              <a:ext cx="380005" cy="1143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11" name="灯片编号占位符 22">
            <a:extLst>
              <a:ext uri="{FF2B5EF4-FFF2-40B4-BE49-F238E27FC236}">
                <a16:creationId xmlns:a16="http://schemas.microsoft.com/office/drawing/2014/main" id="{35160CAF-A351-0C45-ACFD-945ED046AC65}"/>
              </a:ext>
            </a:extLst>
          </p:cNvPr>
          <p:cNvSpPr txBox="1">
            <a:spLocks/>
          </p:cNvSpPr>
          <p:nvPr userDrawn="1"/>
        </p:nvSpPr>
        <p:spPr>
          <a:xfrm>
            <a:off x="817033" y="6356351"/>
            <a:ext cx="2641600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4B0BC17A-AC34-E544-8506-956A6624BB19}" type="slidenum">
              <a:rPr lang="en-US" altLang="zh-CN" sz="1200" b="1" smtClean="0">
                <a:solidFill>
                  <a:srgbClr val="898989"/>
                </a:solidFill>
                <a:ea typeface="宋体" panose="02010600030101010101" pitchFamily="2" charset="-122"/>
              </a:rPr>
              <a:pPr algn="r" eaLnBrk="1" hangingPunct="1">
                <a:defRPr/>
              </a:pPr>
              <a:t>‹#›</a:t>
            </a:fld>
            <a:endParaRPr lang="en-US" altLang="zh-CN" sz="1200" b="1">
              <a:solidFill>
                <a:srgbClr val="898989"/>
              </a:solidFill>
              <a:ea typeface="宋体" panose="02010600030101010101" pitchFamily="2" charset="-122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7B34BB14-A936-9C4F-B663-CC72AF84339E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8000" y="381000"/>
            <a:ext cx="10972800" cy="762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z="4200">
              <a:solidFill>
                <a:prstClr val="white"/>
              </a:solidFill>
              <a:latin typeface="宋体" pitchFamily="2" charset="-122"/>
            </a:endParaRPr>
          </a:p>
        </p:txBody>
      </p:sp>
      <p:sp>
        <p:nvSpPr>
          <p:cNvPr id="20" name="内容占位符 7"/>
          <p:cNvSpPr>
            <a:spLocks noGrp="1"/>
          </p:cNvSpPr>
          <p:nvPr>
            <p:ph sz="quarter" idx="13"/>
          </p:nvPr>
        </p:nvSpPr>
        <p:spPr>
          <a:xfrm>
            <a:off x="609600" y="1295400"/>
            <a:ext cx="10972800" cy="4556760"/>
          </a:xfrm>
        </p:spPr>
        <p:txBody>
          <a:bodyPr/>
          <a:lstStyle>
            <a:lvl1pPr>
              <a:buClr>
                <a:srgbClr val="C00000"/>
              </a:buClr>
              <a:buSzPct val="70000"/>
              <a:buFont typeface="Wingdings" pitchFamily="2" charset="2"/>
              <a:buChar char="n"/>
              <a:defRPr sz="2800" baseline="0">
                <a:ea typeface="宋体" pitchFamily="2" charset="-122"/>
              </a:defRPr>
            </a:lvl1pPr>
            <a:lvl2pPr>
              <a:buClr>
                <a:srgbClr val="C00000"/>
              </a:buClr>
              <a:defRPr/>
            </a:lvl2pPr>
            <a:lvl3pPr>
              <a:buClr>
                <a:srgbClr val="C00000"/>
              </a:buClr>
              <a:defRPr/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26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096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800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3" name="日期占位符 3">
            <a:extLst>
              <a:ext uri="{FF2B5EF4-FFF2-40B4-BE49-F238E27FC236}">
                <a16:creationId xmlns:a16="http://schemas.microsoft.com/office/drawing/2014/main" id="{DE52C3F4-7798-0942-98B1-04B82A28494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D2D323-2D29-AA4B-BCF1-A8825AD975CD}" type="datetimeFigureOut">
              <a:rPr lang="zh-CN" altLang="en-US"/>
              <a:pPr>
                <a:defRPr/>
              </a:pPr>
              <a:t>2023/11/16</a:t>
            </a:fld>
            <a:endParaRPr lang="zh-CN" altLang="en-US"/>
          </a:p>
        </p:txBody>
      </p:sp>
      <p:sp>
        <p:nvSpPr>
          <p:cNvPr id="14" name="页脚占位符 4">
            <a:extLst>
              <a:ext uri="{FF2B5EF4-FFF2-40B4-BE49-F238E27FC236}">
                <a16:creationId xmlns:a16="http://schemas.microsoft.com/office/drawing/2014/main" id="{F1ECDE77-D850-1C41-90AC-DA7CDEE771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5" name="灯片编号占位符 5">
            <a:extLst>
              <a:ext uri="{FF2B5EF4-FFF2-40B4-BE49-F238E27FC236}">
                <a16:creationId xmlns:a16="http://schemas.microsoft.com/office/drawing/2014/main" id="{49C8CCD1-7812-7044-B268-F279569D148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0C3086-E87D-9647-8F0C-825FC66BE6A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917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8" t="17369" r="6713" b="20948"/>
          <a:stretch/>
        </p:blipFill>
        <p:spPr>
          <a:xfrm>
            <a:off x="195096" y="82885"/>
            <a:ext cx="2961262" cy="995288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E1FF1C-2367-4F14-9377-F05B4DA66DEB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ea typeface="微软雅黑 Light"/>
                <a:cs typeface="+mn-cs"/>
              </a:rPr>
              <a:t>2023/11/16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A44188-3096-49C0-8534-FE6F15E0F6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319315" y="971707"/>
            <a:ext cx="115461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占位符 30"/>
          <p:cNvSpPr>
            <a:spLocks noGrp="1"/>
          </p:cNvSpPr>
          <p:nvPr>
            <p:ph type="body" sz="quarter" idx="15" hasCustomPrompt="1"/>
          </p:nvPr>
        </p:nvSpPr>
        <p:spPr>
          <a:xfrm>
            <a:off x="319315" y="1022154"/>
            <a:ext cx="11546115" cy="5250880"/>
          </a:xfrm>
        </p:spPr>
        <p:txBody>
          <a:bodyPr/>
          <a:lstStyle>
            <a:lvl1pPr marL="228600" indent="-228600">
              <a:buClr>
                <a:schemeClr val="accent2"/>
              </a:buClr>
              <a:buSzPct val="80000"/>
              <a:buFont typeface="Wingdings" pitchFamily="2" charset="2"/>
              <a:buChar char="n"/>
              <a:defRPr sz="2600" b="0">
                <a:latin typeface="+mj-ea"/>
                <a:ea typeface="+mj-ea"/>
              </a:defRPr>
            </a:lvl1pPr>
            <a:lvl2pPr marL="685800" indent="-228600"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sz="2200" b="0">
                <a:latin typeface="+mj-ea"/>
                <a:ea typeface="+mj-ea"/>
              </a:defRPr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微软雅黑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4176216" y="205717"/>
            <a:ext cx="7689214" cy="75234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占位符 5"/>
          <p:cNvSpPr>
            <a:spLocks noGrp="1"/>
          </p:cNvSpPr>
          <p:nvPr>
            <p:ph type="body" sz="quarter" idx="16"/>
          </p:nvPr>
        </p:nvSpPr>
        <p:spPr>
          <a:xfrm>
            <a:off x="4176216" y="205717"/>
            <a:ext cx="7689214" cy="752342"/>
          </a:xfrm>
        </p:spPr>
        <p:txBody>
          <a:bodyPr anchor="ctr"/>
          <a:lstStyle>
            <a:lvl1pPr marL="0" indent="0" algn="r">
              <a:buNone/>
              <a:defRPr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6467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1AE1035-45B9-43A1-85DC-91C0594E5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18A3509-1928-F744-B1B5-A165A90BD704}" type="datetime1">
              <a:rPr lang="zh-CN" altLang="en-US" smtClean="0">
                <a:solidFill>
                  <a:srgbClr val="464653"/>
                </a:solidFill>
              </a:rPr>
              <a:t>2023/11/16</a:t>
            </a:fld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2E05E5E-0CF1-4F4E-BE84-66E38C345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6255E9-2097-4547-A992-4AB3438D9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D7C201-2381-4FA3-8AD6-5D978C4EEA6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528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1363552" y="6255258"/>
            <a:ext cx="524256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9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88640"/>
            <a:ext cx="10363200" cy="928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196752"/>
            <a:ext cx="10363200" cy="4975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1"/>
            <a:r>
              <a:rPr lang="zh-CN" altLang="en-US" dirty="0"/>
              <a:t>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89824" y="6272786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918A3509-1928-F744-B1B5-A165A90BD704}" type="datetime1">
              <a:rPr lang="zh-CN" altLang="en-US" smtClean="0">
                <a:solidFill>
                  <a:srgbClr val="464653"/>
                </a:solidFill>
              </a:rPr>
              <a:t>2023/11/16</a:t>
            </a:fld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0" y="6272786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6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fld id="{A2D7C201-2381-4FA3-8AD6-5D978C4EEA6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812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 cap="all" baseline="0"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Times New Roman" panose="02020603050405020304" pitchFamily="18" charset="0"/>
          <a:ea typeface="黑体" panose="02010609060101010101" pitchFamily="49" charset="-122"/>
          <a:cs typeface="Times New Roman" panose="02020603050405020304" pitchFamily="18" charset="0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8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t4/g6yzx9lj1fd_j2p2hkql497m0000gn/T/com.microsoft.Powerpoint/converted_emf.em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file:////var/folders/t4/g6yzx9lj1fd_j2p2hkql497m0000gn/T/com.microsoft.Powerpoint/converted_emf.emf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slideLayout" Target="../slideLayouts/slideLayout7.xml"/><Relationship Id="rId26" Type="http://schemas.openxmlformats.org/officeDocument/2006/relationships/image" Target="../media/image11.png"/><Relationship Id="rId3" Type="http://schemas.openxmlformats.org/officeDocument/2006/relationships/tags" Target="../tags/tag3.xml"/><Relationship Id="rId21" Type="http://schemas.openxmlformats.org/officeDocument/2006/relationships/tags" Target="../tags/tag4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6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image" Target="../media/image8.png"/><Relationship Id="rId29" Type="http://schemas.openxmlformats.org/officeDocument/2006/relationships/image" Target="../media/image8.tmp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10.pn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5.xml"/><Relationship Id="rId28" Type="http://schemas.openxmlformats.org/officeDocument/2006/relationships/image" Target="../media/image13.png"/><Relationship Id="rId10" Type="http://schemas.openxmlformats.org/officeDocument/2006/relationships/tags" Target="../tags/tag10.xml"/><Relationship Id="rId19" Type="http://schemas.openxmlformats.org/officeDocument/2006/relationships/tags" Target="../tags/tag2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image" Target="../media/image9.png"/><Relationship Id="rId27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>
              <a:defRPr/>
            </a:pPr>
            <a:r>
              <a:rPr lang="zh-CN" altLang="en-US" sz="5400" dirty="0"/>
              <a:t>密码分析学</a:t>
            </a:r>
            <a:br>
              <a:rPr lang="en-US" altLang="zh-CN" sz="5400" dirty="0"/>
            </a:br>
            <a:br>
              <a:rPr lang="en-US" altLang="zh-CN" sz="5400" dirty="0"/>
            </a:br>
            <a:r>
              <a:rPr lang="zh-CN" altLang="en-US" sz="5400" dirty="0"/>
              <a:t>杂凑函数的安全性分析概述</a:t>
            </a:r>
            <a:endParaRPr lang="zh-CN" altLang="en-US" sz="4400" dirty="0"/>
          </a:p>
        </p:txBody>
      </p:sp>
      <p:sp>
        <p:nvSpPr>
          <p:cNvPr id="14338" name="副标题 2"/>
          <p:cNvSpPr>
            <a:spLocks noGrp="1"/>
          </p:cNvSpPr>
          <p:nvPr>
            <p:ph type="subTitle" idx="1"/>
          </p:nvPr>
        </p:nvSpPr>
        <p:spPr>
          <a:xfrm>
            <a:off x="2326386" y="4389120"/>
            <a:ext cx="7579614" cy="1069848"/>
          </a:xfrm>
        </p:spPr>
        <p:txBody>
          <a:bodyPr>
            <a:normAutofit lnSpcReduction="10000"/>
          </a:bodyPr>
          <a:lstStyle/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zh-CN" altLang="en-US" sz="3200" dirty="0">
                <a:solidFill>
                  <a:srgbClr val="000000"/>
                </a:solidFill>
                <a:latin typeface="Times New Roman" pitchFamily="18" charset="0"/>
                <a:ea typeface="华文新魏"/>
                <a:cs typeface="Times New Roman" pitchFamily="18" charset="0"/>
              </a:rPr>
              <a:t>王薇</a:t>
            </a:r>
            <a:endParaRPr lang="en-US" altLang="zh-CN" sz="3200" dirty="0">
              <a:solidFill>
                <a:srgbClr val="000000"/>
              </a:solidFill>
              <a:latin typeface="Times New Roman" pitchFamily="18" charset="0"/>
              <a:ea typeface="华文新魏"/>
              <a:cs typeface="Times New Roman" pitchFamily="18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n-US" altLang="zh-CN" sz="3200" dirty="0" err="1">
                <a:solidFill>
                  <a:srgbClr val="000000"/>
                </a:solidFill>
                <a:latin typeface="Times New Roman" pitchFamily="18" charset="0"/>
                <a:ea typeface="华文新魏"/>
                <a:cs typeface="Times New Roman" pitchFamily="18" charset="0"/>
              </a:rPr>
              <a:t>weiwangsdu@sdu.edu.cn</a:t>
            </a:r>
            <a:endParaRPr lang="en-US" altLang="zh-CN" sz="3200" dirty="0">
              <a:solidFill>
                <a:srgbClr val="000000"/>
              </a:solidFill>
              <a:latin typeface="Times New Roman" pitchFamily="18" charset="0"/>
              <a:ea typeface="华文新魏"/>
              <a:cs typeface="Times New Roman" pitchFamily="18" charset="0"/>
            </a:endParaRPr>
          </a:p>
        </p:txBody>
      </p:sp>
      <p:sp>
        <p:nvSpPr>
          <p:cNvPr id="14339" name="TextBox 3"/>
          <p:cNvSpPr txBox="1">
            <a:spLocks noChangeArrowheads="1"/>
          </p:cNvSpPr>
          <p:nvPr/>
        </p:nvSpPr>
        <p:spPr bwMode="auto">
          <a:xfrm>
            <a:off x="4439817" y="5733257"/>
            <a:ext cx="352891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方正姚体" panose="02010601030101010101" pitchFamily="2" charset="-122"/>
                <a:cs typeface="Times New Roman" pitchFamily="18" charset="0"/>
              </a:rPr>
              <a:t>     2023-2024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方正姚体" panose="02010601030101010101" pitchFamily="2" charset="-122"/>
                <a:cs typeface="Times New Roman" pitchFamily="18" charset="0"/>
              </a:rPr>
              <a:t>学年第一学期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0021CB-61AB-CC40-93E6-22E1BB37D18D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794000" y="1270000"/>
            <a:ext cx="63500" cy="76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1ED5195-04D3-D648-BFE6-F1AD8D41E028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794000" y="1270000"/>
            <a:ext cx="63500" cy="76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7D5E916-C3AA-414C-A272-4089A77B6DB8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794000" y="1270000"/>
            <a:ext cx="63500" cy="76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A960338-D57B-774C-839B-99C9AACDBB8E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794000" y="1270000"/>
            <a:ext cx="63500" cy="76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B93743F-8AE7-B64F-AC6C-B7E2EF65406F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794000" y="1270000"/>
            <a:ext cx="63500" cy="76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46C5A80-59E3-7747-B0CE-B2A1F09CDBB9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794000" y="1270000"/>
            <a:ext cx="63500" cy="76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74C09C7-A500-C24A-AF57-0F52B590CA50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794000" y="1270000"/>
            <a:ext cx="63500" cy="76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6986A0E-F68C-EB49-A7D5-8EB84684D22D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914368F-3EC5-E140-BBB0-9FA32673D438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197FA9E-6945-524E-B6AF-FDFC29818EC7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8B6745B-FED5-CF4C-92A7-27E9C8C4406A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150A503-155C-3348-A76B-164C5EFF7BF7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0B5C5F6-DA48-F24E-B717-8AA5E0B9F1B0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A6C0DC2-46A0-F647-A16F-218CB693AF38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760B1D1-0434-024F-B9CF-AA2395F45C99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700A4BC-DC0C-DB43-A621-1EB1829054CC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D1C22B7-F395-3F43-9561-9168235FE85C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8EF1EA6-E31A-924A-B90D-A58A68FC3A12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05189FD-4504-C74C-9AB3-2973B19AF4F9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B089C72-2127-1842-8B3F-765B314B163A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704BAD3-70A5-FA40-9E5C-8794F2CF07B0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46E7F088-D196-FB40-87FA-528F56AA8351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53FFF08-357A-E541-812C-04F9381312D6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5D380B57-A3B5-544B-8D2E-04B589505A30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7B40D11E-F5E6-474D-A1D5-C8D5EEAEE8F8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500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8E1C40-0D82-384B-A48F-F7905D459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586" y="243462"/>
            <a:ext cx="3555354" cy="928144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/>
              <a:t>差分特征成立的所有充分条件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173A50C-79A2-5447-B355-CF79987365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8182" y="1196752"/>
                <a:ext cx="3821572" cy="4975448"/>
              </a:xfrm>
            </p:spPr>
            <p:txBody>
              <a:bodyPr>
                <a:normAutofit fontScale="92500"/>
              </a:bodyPr>
              <a:lstStyle/>
              <a:p>
                <a:r>
                  <a:rPr kumimoji="1" lang="en-US" altLang="zh-CN" dirty="0"/>
                  <a:t>122</a:t>
                </a:r>
                <a:r>
                  <a:rPr kumimoji="1" lang="zh-CN" altLang="en-US" dirty="0"/>
                  <a:t>个比特方程</a:t>
                </a:r>
                <a:endParaRPr kumimoji="1" lang="en-US" altLang="zh-CN" dirty="0"/>
              </a:p>
              <a:p>
                <a:r>
                  <a:rPr kumimoji="1" lang="zh-CN" altLang="en-US" dirty="0"/>
                  <a:t>差分路线成立的概率为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−122</m:t>
                        </m:r>
                      </m:sup>
                    </m:sSup>
                  </m:oMath>
                </a14:m>
                <a:endParaRPr kumimoji="1" lang="en-US" altLang="zh-CN" dirty="0"/>
              </a:p>
              <a:p>
                <a:r>
                  <a:rPr kumimoji="1" lang="zh-CN" altLang="en-US" dirty="0"/>
                  <a:t>需要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122</m:t>
                        </m:r>
                      </m:sup>
                    </m:sSup>
                  </m:oMath>
                </a14:m>
                <a:r>
                  <a:rPr kumimoji="1" lang="zh-CN" altLang="en-US" dirty="0"/>
                  <a:t>个消息对？！</a:t>
                </a:r>
                <a:endParaRPr kumimoji="1" lang="en-US" altLang="zh-CN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122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64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生日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攻击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/>
              </a:p>
              <a:p>
                <a:r>
                  <a:rPr kumimoji="1" lang="zh-CN" altLang="en-US" dirty="0"/>
                  <a:t>如何降低需要的明文对？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173A50C-79A2-5447-B355-CF79987365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182" y="1196752"/>
                <a:ext cx="3821572" cy="4975448"/>
              </a:xfrm>
              <a:blipFill>
                <a:blip r:embed="rId3"/>
                <a:stretch>
                  <a:fillRect l="-1656" t="-763" r="-72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4BCDE3-2784-C840-B8D7-F0228356A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CD09C5-75E1-4379-83E0-879119D51412}" type="slidenum">
              <a:rPr kumimoji="0" lang="zh-CN" altLang="en-US" sz="1100" b="1" i="0" u="none" strike="noStrike" kern="1200" cap="none" spc="-70" normalizeH="0" baseline="0" noProof="0" smtClean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Rockwell" panose="02060603020205020403"/>
                <a:ea typeface="方正姚体" panose="02010601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100" b="1" i="0" u="none" strike="noStrike" kern="1200" cap="none" spc="-70" normalizeH="0" baseline="0" noProof="0" dirty="0">
              <a:ln>
                <a:noFill/>
              </a:ln>
              <a:solidFill>
                <a:srgbClr val="464653"/>
              </a:solidFill>
              <a:effectLst/>
              <a:uLnTx/>
              <a:uFillTx/>
              <a:latin typeface="Rockwell" panose="02060603020205020403"/>
              <a:ea typeface="方正姚体" panose="02010601030101010101" pitchFamily="2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D00660-9574-1546-AA36-824B41B57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9754" y="1"/>
            <a:ext cx="7481454" cy="6857999"/>
          </a:xfrm>
          <a:prstGeom prst="rect">
            <a:avLst/>
          </a:prstGeom>
        </p:spPr>
      </p:pic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F885F90A-B8B4-4F43-AE97-06382061C880}"/>
              </a:ext>
            </a:extLst>
          </p:cNvPr>
          <p:cNvCxnSpPr/>
          <p:nvPr/>
        </p:nvCxnSpPr>
        <p:spPr>
          <a:xfrm>
            <a:off x="4143022" y="4617156"/>
            <a:ext cx="7808186" cy="0"/>
          </a:xfrm>
          <a:prstGeom prst="line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D1B15329-011C-3548-8C97-87926780895B}"/>
              </a:ext>
            </a:extLst>
          </p:cNvPr>
          <p:cNvCxnSpPr/>
          <p:nvPr/>
        </p:nvCxnSpPr>
        <p:spPr>
          <a:xfrm>
            <a:off x="4227689" y="6272786"/>
            <a:ext cx="7808186" cy="0"/>
          </a:xfrm>
          <a:prstGeom prst="line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3042B93-B0B0-0B4B-A0D8-D136634E595C}"/>
                  </a:ext>
                </a:extLst>
              </p:cNvPr>
              <p:cNvSpPr/>
              <p:nvPr/>
            </p:nvSpPr>
            <p:spPr>
              <a:xfrm>
                <a:off x="-713509" y="5022164"/>
                <a:ext cx="6096000" cy="120032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𝐹</m:t>
                      </m:r>
                      <m:d>
                        <m:d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⋘3</m:t>
                      </m:r>
                    </m:oMath>
                  </m:oMathPara>
                </a14:m>
                <a:endPara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ckwell" panose="02060603020205020403"/>
                  <a:ea typeface="方正姚体" panose="02010601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𝐹</m:t>
                      </m:r>
                      <m:d>
                        <m:d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⋘7</m:t>
                      </m:r>
                    </m:oMath>
                  </m:oMathPara>
                </a14:m>
                <a:endPara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ckwell" panose="02060603020205020403"/>
                  <a:ea typeface="方正姚体" panose="02010601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𝐹</m:t>
                      </m:r>
                      <m:d>
                        <m:d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⋘11</m:t>
                      </m:r>
                    </m:oMath>
                  </m:oMathPara>
                </a14:m>
                <a:endPara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ckwell" panose="02060603020205020403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𝐹</m:t>
                      </m:r>
                      <m:d>
                        <m:d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⋘19</m:t>
                      </m:r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ckwell" panose="02060603020205020403"/>
                  <a:ea typeface="方正姚体" panose="02010601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3042B93-B0B0-0B4B-A0D8-D136634E59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13509" y="5022164"/>
                <a:ext cx="6096000" cy="1200329"/>
              </a:xfrm>
              <a:prstGeom prst="rect">
                <a:avLst/>
              </a:prstGeom>
              <a:blipFill>
                <a:blip r:embed="rId5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296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CE2E15-26F2-864E-A736-8A1D89728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消息修改技术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单步消息修改技术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96CE1DE-993E-0E47-8ECD-9B787AE978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6771" y="1196752"/>
                <a:ext cx="11304437" cy="4975448"/>
              </a:xfrm>
            </p:spPr>
            <p:txBody>
              <a:bodyPr>
                <a:normAutofit lnSpcReduction="10000"/>
              </a:bodyPr>
              <a:lstStyle/>
              <a:p>
                <a:r>
                  <a:rPr kumimoji="1" lang="zh-CN" altLang="en-US" dirty="0"/>
                  <a:t>对</a:t>
                </a:r>
                <a:r>
                  <a:rPr kumimoji="1" lang="en-US" altLang="zh-CN" dirty="0"/>
                  <a:t>round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的充分条件，可通过直接将链接变量上的条件转换为消息字上的条件来实现</a:t>
                </a:r>
                <a:endParaRPr kumimoji="1" lang="en-US" altLang="zh-CN" dirty="0"/>
              </a:p>
              <a:p>
                <a:r>
                  <a:rPr kumimoji="1" lang="zh-CN" altLang="en-US" dirty="0"/>
                  <a:t>举例，先随机选取两个消息，计算出相应的中间变量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b="0" dirty="0"/>
              </a:p>
              <a:p>
                <a:r>
                  <a:rPr kumimoji="1" lang="zh-CN" altLang="en-US" dirty="0"/>
                  <a:t>要满足第</a:t>
                </a:r>
                <a:r>
                  <a:rPr kumimoji="1" lang="en-US" altLang="zh-CN" dirty="0"/>
                  <a:t>2</a:t>
                </a:r>
                <a:r>
                  <a:rPr kumimoji="1" lang="zh-CN" altLang="en-US" dirty="0"/>
                  <a:t>步的条件：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,7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0,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endParaRPr kumimoji="1" lang="en-US" altLang="zh-CN" dirty="0"/>
              </a:p>
              <a:p>
                <a:r>
                  <a:rPr kumimoji="1" lang="zh-CN" altLang="en-US" dirty="0"/>
                  <a:t>只需计算</a:t>
                </a:r>
                <a:endParaRPr kumimoji="1"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1,7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⋘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6)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1,8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1,8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⋘</m:t>
                    </m:r>
                    <m:r>
                      <a:rPr kumimoji="1"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7)</m:t>
                    </m:r>
                  </m:oMath>
                </a14:m>
                <a:r>
                  <a:rPr kumimoji="1"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⨁(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⋘</m:t>
                    </m:r>
                    <m:r>
                      <a:rPr kumimoji="1"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  <m:r>
                      <a:rPr kumimoji="1"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zh-CN" dirty="0"/>
              </a:p>
              <a:p>
                <a:r>
                  <a:rPr kumimoji="1" lang="zh-CN" altLang="en-US" dirty="0"/>
                  <a:t>然后更新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⋙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zh-CN" dirty="0"/>
              </a:p>
              <a:p>
                <a:r>
                  <a:rPr kumimoji="1" lang="zh-CN" altLang="en-US" dirty="0"/>
                  <a:t>第一轮条件全部修改后，只剩</a:t>
                </a:r>
                <a:r>
                  <a:rPr kumimoji="1" lang="en-US" altLang="zh-CN" dirty="0"/>
                  <a:t>26</a:t>
                </a:r>
                <a:r>
                  <a:rPr kumimoji="1" lang="zh-CN" altLang="en-US" dirty="0"/>
                  <a:t>个充分条件</a:t>
                </a:r>
                <a:endParaRPr kumimoji="1"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96CE1DE-993E-0E47-8ECD-9B787AE978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6771" y="1196752"/>
                <a:ext cx="11304437" cy="4975448"/>
              </a:xfrm>
              <a:blipFill>
                <a:blip r:embed="rId3"/>
                <a:stretch>
                  <a:fillRect l="-701" t="-1591" b="-24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0EBF6F-458B-E745-823C-DD353C8F0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CD09C5-75E1-4379-83E0-879119D51412}" type="slidenum">
              <a:rPr kumimoji="0" lang="zh-CN" altLang="en-US" sz="1100" b="1" i="0" u="none" strike="noStrike" kern="1200" cap="none" spc="-70" normalizeH="0" baseline="0" noProof="0" smtClean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Rockwell" panose="02060603020205020403"/>
                <a:ea typeface="方正姚体" panose="02010601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100" b="1" i="0" u="none" strike="noStrike" kern="1200" cap="none" spc="-70" normalizeH="0" baseline="0" noProof="0" dirty="0">
              <a:ln>
                <a:noFill/>
              </a:ln>
              <a:solidFill>
                <a:srgbClr val="464653"/>
              </a:solidFill>
              <a:effectLst/>
              <a:uLnTx/>
              <a:uFillTx/>
              <a:latin typeface="Rockwell" panose="02060603020205020403"/>
              <a:ea typeface="方正姚体" panose="02010601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3CF1004-547B-CA47-B80E-0228C952D9BB}"/>
                  </a:ext>
                </a:extLst>
              </p:cNvPr>
              <p:cNvSpPr/>
              <p:nvPr/>
            </p:nvSpPr>
            <p:spPr>
              <a:xfrm>
                <a:off x="7287491" y="52547"/>
                <a:ext cx="6096000" cy="120032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𝐹</m:t>
                      </m:r>
                      <m:d>
                        <m:d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⋘3</m:t>
                      </m:r>
                    </m:oMath>
                  </m:oMathPara>
                </a14:m>
                <a:endPara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ckwell" panose="02060603020205020403"/>
                  <a:ea typeface="方正姚体" panose="02010601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𝐹</m:t>
                      </m:r>
                      <m:d>
                        <m:d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⋘7</m:t>
                      </m:r>
                    </m:oMath>
                  </m:oMathPara>
                </a14:m>
                <a:endPara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ckwell" panose="02060603020205020403"/>
                  <a:ea typeface="方正姚体" panose="02010601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𝐹</m:t>
                      </m:r>
                      <m:d>
                        <m:d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⋘11</m:t>
                      </m:r>
                    </m:oMath>
                  </m:oMathPara>
                </a14:m>
                <a:endPara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ckwell" panose="02060603020205020403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𝐹</m:t>
                      </m:r>
                      <m:d>
                        <m:d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⋘19</m:t>
                      </m:r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ckwell" panose="02060603020205020403"/>
                  <a:ea typeface="方正姚体" panose="02010601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3CF1004-547B-CA47-B80E-0228C952D9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491" y="52547"/>
                <a:ext cx="6096000" cy="1200329"/>
              </a:xfrm>
              <a:prstGeom prst="rect">
                <a:avLst/>
              </a:prstGeom>
              <a:blipFill>
                <a:blip r:embed="rId4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07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171E427-53AC-7C4D-B95D-E6D92B406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408" y="5010912"/>
            <a:ext cx="9448800" cy="184708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CE8B919-69B6-AC47-A87A-076251D0F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消息修改技术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多步消息修改技术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8581A51-ECA8-524C-9FB0-1AE7E70B7B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8224" y="963168"/>
                <a:ext cx="11009376" cy="4486656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kumimoji="1" lang="zh-CN" altLang="en-US" dirty="0"/>
                  <a:t>例如，要满足第二轮第一步的条件</a:t>
                </a:r>
                <a:endParaRPr kumimoji="1" lang="en-US" altLang="zh-CN" dirty="0"/>
              </a:p>
              <a:p>
                <a:endParaRPr kumimoji="1"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⋘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endParaRPr kumimoji="1" lang="en-US" altLang="zh-CN" dirty="0">
                  <a:solidFill>
                    <a:schemeClr val="tx1"/>
                  </a:solidFill>
                </a:endParaRPr>
              </a:p>
              <a:p>
                <a:r>
                  <a:rPr kumimoji="1" lang="zh-CN" altLang="en-US" dirty="0"/>
                  <a:t>根据简单消息修改后的消息，可计算出所有中间链接变量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kumimoji="1" lang="zh-CN" altLang="en-US" dirty="0"/>
                  <a:t>，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1" lang="zh-CN" altLang="en-US" dirty="0"/>
                  <a:t>等</a:t>
                </a:r>
                <a:endParaRPr kumimoji="1" lang="en-US" altLang="zh-CN" dirty="0"/>
              </a:p>
              <a:p>
                <a:pPr>
                  <a:lnSpc>
                    <a:spcPct val="120000"/>
                  </a:lnSpc>
                </a:pPr>
                <a:r>
                  <a:rPr kumimoji="1" lang="zh-CN" altLang="en-US" dirty="0"/>
                  <a:t>由低位向高位依次修改</a:t>
                </a:r>
              </a:p>
              <a:p>
                <a:pPr>
                  <a:lnSpc>
                    <a:spcPct val="120000"/>
                  </a:lnSpc>
                </a:pPr>
                <a:r>
                  <a:rPr kumimoji="1" lang="zh-CN" altLang="en-US" dirty="0">
                    <a:solidFill>
                      <a:srgbClr val="C00000"/>
                    </a:solidFill>
                  </a:rPr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,19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,19</m:t>
                        </m:r>
                      </m:sub>
                    </m:sSub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不满足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kumimoji="1" lang="zh-CN" altLang="en-US" dirty="0"/>
                  <a:t>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5,19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4,19</m:t>
                        </m:r>
                      </m:sub>
                    </m:sSub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kumimoji="1" lang="zh-CN" altLang="en-US" dirty="0"/>
                  <a:t>，修改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zh-CN" altLang="en-US" dirty="0"/>
                  <a:t>，使得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kumimoji="1" lang="zh-CN" altLang="en-US" dirty="0"/>
                  <a:t>只有第</a:t>
                </a:r>
                <a:r>
                  <a:rPr kumimoji="1" lang="en-US" altLang="zh-CN" dirty="0"/>
                  <a:t>19</a:t>
                </a:r>
                <a:r>
                  <a:rPr kumimoji="1" lang="zh-CN" altLang="en-US" dirty="0"/>
                  <a:t>比特改变。但同时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,19</m:t>
                        </m:r>
                      </m:sub>
                    </m:sSub>
                  </m:oMath>
                </a14:m>
                <a:r>
                  <a:rPr kumimoji="1" lang="zh-CN" altLang="en-US" dirty="0"/>
                  <a:t>的取值也可能改变，但注意到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1,19</m:t>
                        </m:r>
                      </m:sub>
                    </m:sSub>
                  </m:oMath>
                </a14:m>
                <a:r>
                  <a:rPr kumimoji="1" lang="zh-CN" altLang="en-US" dirty="0"/>
                  <a:t>的改变并没有破坏第一轮已经满足的充分条件</a:t>
                </a:r>
                <a:endParaRPr kumimoji="1" lang="en-US" altLang="zh-CN" dirty="0"/>
              </a:p>
              <a:p>
                <a:r>
                  <a:rPr kumimoji="1" lang="zh-CN" altLang="en-US" dirty="0"/>
                  <a:t>修改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1" lang="zh-CN" altLang="en-US" dirty="0"/>
                  <a:t>使得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dirty="0"/>
                  <a:t>的值不变</a:t>
                </a:r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8581A51-ECA8-524C-9FB0-1AE7E70B7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8224" y="963168"/>
                <a:ext cx="11009376" cy="4486656"/>
              </a:xfrm>
              <a:blipFill>
                <a:blip r:embed="rId4"/>
                <a:stretch>
                  <a:fillRect l="-498" t="-2310" r="-35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1911E6-642C-6A4C-8AC0-11F093518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CD09C5-75E1-4379-83E0-879119D51412}" type="slidenum">
              <a:rPr kumimoji="0" lang="zh-CN" altLang="en-US" sz="1100" b="1" i="0" u="none" strike="noStrike" kern="1200" cap="none" spc="-70" normalizeH="0" baseline="0" noProof="0" smtClean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Rockwell" panose="02060603020205020403"/>
                <a:ea typeface="方正姚体" panose="02010601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100" b="1" i="0" u="none" strike="noStrike" kern="1200" cap="none" spc="-70" normalizeH="0" baseline="0" noProof="0" dirty="0">
              <a:ln>
                <a:noFill/>
              </a:ln>
              <a:solidFill>
                <a:srgbClr val="464653"/>
              </a:solidFill>
              <a:effectLst/>
              <a:uLnTx/>
              <a:uFillTx/>
              <a:latin typeface="Rockwell" panose="02060603020205020403"/>
              <a:ea typeface="方正姚体" panose="0201060103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D41B45E-B545-134F-BD6F-25D89BCF26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670" y="1443881"/>
            <a:ext cx="9642138" cy="447431"/>
          </a:xfrm>
          <a:prstGeom prst="rect">
            <a:avLst/>
          </a:prstGeom>
          <a:ln>
            <a:noFill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727CAFF-3119-5849-A68B-ED2C8CCEF642}"/>
              </a:ext>
            </a:extLst>
          </p:cNvPr>
          <p:cNvSpPr/>
          <p:nvPr/>
        </p:nvSpPr>
        <p:spPr>
          <a:xfrm>
            <a:off x="1816608" y="1421920"/>
            <a:ext cx="1914144" cy="451104"/>
          </a:xfrm>
          <a:prstGeom prst="rect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方正姚体" panose="02010601030101010101" pitchFamily="2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41B7A7D-E039-3641-AC36-8B58E3AA0E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792" y="5413158"/>
            <a:ext cx="40640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5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644478-5A4E-574E-9782-BC91BBF46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消息修改技术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多步消息修改技术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BF2CEE5-3FD6-0E4D-A9D2-6B76A5CAD0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>
                    <a:solidFill>
                      <a:srgbClr val="C00000"/>
                    </a:solidFill>
                  </a:rPr>
                  <a:t>同时修改多个</a:t>
                </a:r>
                <a:r>
                  <a:rPr kumimoji="1" lang="zh-CN" altLang="en-US" dirty="0"/>
                  <a:t>消息，满足第二轮需要的充分条件</a:t>
                </a:r>
                <a:endParaRPr kumimoji="1" lang="en-US" altLang="zh-CN" dirty="0"/>
              </a:p>
              <a:p>
                <a:r>
                  <a:rPr kumimoji="1" lang="zh-CN" altLang="en-US" dirty="0"/>
                  <a:t>注意，此时的修改要保证第一轮已修改好的条件仍能满足，可借助于局部碰撞来实现</a:t>
                </a:r>
                <a:endParaRPr kumimoji="1" lang="en-US" altLang="zh-CN" dirty="0"/>
              </a:p>
              <a:p>
                <a:r>
                  <a:rPr kumimoji="1" lang="zh-CN" altLang="en-US" dirty="0"/>
                  <a:t>通过消息修改技术，基本可满足第一轮、第二轮的充分条件</a:t>
                </a:r>
                <a:endParaRPr kumimoji="1" lang="en-US" altLang="zh-CN" dirty="0"/>
              </a:p>
              <a:p>
                <a:r>
                  <a:rPr kumimoji="1" lang="zh-CN" altLang="en-US" dirty="0"/>
                  <a:t>满足碰撞的概率为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BF2CEE5-3FD6-0E4D-A9D2-6B76A5CAD0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65" t="-1469" r="-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600BA9-5343-5346-8600-84917AA5A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CD09C5-75E1-4379-83E0-879119D51412}" type="slidenum">
              <a:rPr kumimoji="0" lang="zh-CN" altLang="en-US" sz="1100" b="1" i="0" u="none" strike="noStrike" kern="1200" cap="none" spc="-70" normalizeH="0" baseline="0" noProof="0" smtClean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Rockwell" panose="02060603020205020403"/>
                <a:ea typeface="方正姚体" panose="02010601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100" b="1" i="0" u="none" strike="noStrike" kern="1200" cap="none" spc="-70" normalizeH="0" baseline="0" noProof="0" dirty="0">
              <a:ln>
                <a:noFill/>
              </a:ln>
              <a:solidFill>
                <a:srgbClr val="464653"/>
              </a:solidFill>
              <a:effectLst/>
              <a:uLnTx/>
              <a:uFillTx/>
              <a:latin typeface="Rockwell" panose="02060603020205020403"/>
              <a:ea typeface="方正姚体" panose="02010601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6466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935518-0883-934A-9FB5-A7237A2BE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碰撞路线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BED863-9FCA-B943-AAED-B24AA01B4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196752"/>
            <a:ext cx="2980267" cy="4975448"/>
          </a:xfrm>
        </p:spPr>
        <p:txBody>
          <a:bodyPr/>
          <a:lstStyle/>
          <a:p>
            <a:r>
              <a:rPr kumimoji="1" lang="zh-CN" altLang="en-US" dirty="0"/>
              <a:t>比特追踪法</a:t>
            </a:r>
            <a:endParaRPr kumimoji="1" lang="en-US" altLang="zh-CN" dirty="0"/>
          </a:p>
          <a:p>
            <a:r>
              <a:rPr kumimoji="1" lang="zh-CN" altLang="en-US" dirty="0"/>
              <a:t>最后一轮的条件尽可能少</a:t>
            </a:r>
            <a:endParaRPr kumimoji="1" lang="en-US" altLang="zh-CN" dirty="0"/>
          </a:p>
          <a:p>
            <a:r>
              <a:rPr kumimoji="1" lang="zh-CN" altLang="en-US" dirty="0"/>
              <a:t>消息差分位置的选择</a:t>
            </a:r>
            <a:endParaRPr kumimoji="1" lang="en-US" altLang="zh-CN" dirty="0"/>
          </a:p>
          <a:p>
            <a:r>
              <a:rPr kumimoji="1" lang="zh-CN" altLang="en-US" dirty="0"/>
              <a:t>一个消息分块不足就两个消息分块找碰撞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FA5DA5-A468-0140-8EC1-FE10E7F23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CD09C5-75E1-4379-83E0-879119D51412}" type="slidenum">
              <a:rPr kumimoji="0" lang="zh-CN" altLang="en-US" sz="1100" b="1" i="0" u="none" strike="noStrike" kern="1200" cap="none" spc="-70" normalizeH="0" baseline="0" noProof="0" smtClean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Rockwell" panose="02060603020205020403"/>
                <a:ea typeface="方正姚体" panose="02010601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100" b="1" i="0" u="none" strike="noStrike" kern="1200" cap="none" spc="-70" normalizeH="0" baseline="0" noProof="0" dirty="0">
              <a:ln>
                <a:noFill/>
              </a:ln>
              <a:solidFill>
                <a:srgbClr val="464653"/>
              </a:solidFill>
              <a:effectLst/>
              <a:uLnTx/>
              <a:uFillTx/>
              <a:latin typeface="Rockwell" panose="02060603020205020403"/>
              <a:ea typeface="方正姚体" panose="02010601030101010101" pitchFamily="2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20E44E-E1F8-4447-B0AB-B46C09529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754" y="1"/>
            <a:ext cx="7481454" cy="6857999"/>
          </a:xfrm>
          <a:prstGeom prst="rect">
            <a:avLst/>
          </a:prstGeom>
        </p:spPr>
      </p:pic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9960ACCE-3E93-4D4E-9B7A-5878FCC598CF}"/>
              </a:ext>
            </a:extLst>
          </p:cNvPr>
          <p:cNvCxnSpPr/>
          <p:nvPr/>
        </p:nvCxnSpPr>
        <p:spPr>
          <a:xfrm>
            <a:off x="4143022" y="4617156"/>
            <a:ext cx="7808186" cy="0"/>
          </a:xfrm>
          <a:prstGeom prst="line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F0C495A5-B1D7-7741-B3A6-046B3C617AB9}"/>
              </a:ext>
            </a:extLst>
          </p:cNvPr>
          <p:cNvCxnSpPr/>
          <p:nvPr/>
        </p:nvCxnSpPr>
        <p:spPr>
          <a:xfrm>
            <a:off x="4227689" y="6272786"/>
            <a:ext cx="7808186" cy="0"/>
          </a:xfrm>
          <a:prstGeom prst="line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A59C3142-42D5-7A43-A9E5-5F7675D3E540}"/>
              </a:ext>
            </a:extLst>
          </p:cNvPr>
          <p:cNvSpPr/>
          <p:nvPr/>
        </p:nvSpPr>
        <p:spPr>
          <a:xfrm>
            <a:off x="4141534" y="1936064"/>
            <a:ext cx="32822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Rockwell" panose="02060603020205020403"/>
                <a:ea typeface="方正姚体" panose="02010601030101010101" pitchFamily="2" charset="-122"/>
                <a:cs typeface="+mn-cs"/>
              </a:rPr>
              <a:t>第一轮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59E719-4E3C-3148-BDEF-902B39D56825}"/>
              </a:ext>
            </a:extLst>
          </p:cNvPr>
          <p:cNvSpPr/>
          <p:nvPr/>
        </p:nvSpPr>
        <p:spPr>
          <a:xfrm>
            <a:off x="4141534" y="4832381"/>
            <a:ext cx="32822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Rockwell" panose="02060603020205020403"/>
                <a:ea typeface="方正姚体" panose="02010601030101010101" pitchFamily="2" charset="-122"/>
                <a:cs typeface="+mn-cs"/>
              </a:rPr>
              <a:t>第二轮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D3AD05B-A696-5E48-8F91-14ECEBD68248}"/>
              </a:ext>
            </a:extLst>
          </p:cNvPr>
          <p:cNvSpPr/>
          <p:nvPr/>
        </p:nvSpPr>
        <p:spPr>
          <a:xfrm>
            <a:off x="3487101" y="6337547"/>
            <a:ext cx="119597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Rockwell" panose="02060603020205020403"/>
                <a:ea typeface="方正姚体" panose="02010601030101010101" pitchFamily="2" charset="-122"/>
                <a:cs typeface="+mn-cs"/>
              </a:rPr>
              <a:t>第三轮</a:t>
            </a:r>
          </a:p>
        </p:txBody>
      </p:sp>
    </p:spTree>
    <p:extLst>
      <p:ext uri="{BB962C8B-B14F-4D97-AF65-F5344CB8AC3E}">
        <p14:creationId xmlns:p14="http://schemas.microsoft.com/office/powerpoint/2010/main" val="3839434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CD0FB1-2E2B-2B49-8C8B-EE51A176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88640"/>
            <a:ext cx="10363200" cy="928144"/>
          </a:xfrm>
        </p:spPr>
        <p:txBody>
          <a:bodyPr/>
          <a:lstStyle/>
          <a:p>
            <a:r>
              <a:rPr kumimoji="1" lang="en-US" altLang="zh-CN" dirty="0"/>
              <a:t>“</a:t>
            </a:r>
            <a:r>
              <a:rPr kumimoji="1" lang="zh-CN" altLang="en-US" dirty="0"/>
              <a:t>好</a:t>
            </a:r>
            <a:r>
              <a:rPr kumimoji="1" lang="en-US" altLang="zh-CN" dirty="0"/>
              <a:t>”</a:t>
            </a:r>
            <a:r>
              <a:rPr kumimoji="1" lang="zh-CN" altLang="en-US" dirty="0"/>
              <a:t>的差分特征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B507F4-76C1-EE40-A7A4-58A6C4CC6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对分组密码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概率高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需要选择的明文少</a:t>
            </a:r>
            <a:endParaRPr kumimoji="1" lang="en-US" altLang="zh-CN" dirty="0"/>
          </a:p>
          <a:p>
            <a:r>
              <a:rPr kumimoji="1" lang="zh-CN" altLang="en-US" dirty="0"/>
              <a:t>对</a:t>
            </a:r>
            <a:r>
              <a:rPr kumimoji="1" lang="en-US" altLang="zh-CN" dirty="0"/>
              <a:t>Hash</a:t>
            </a:r>
            <a:r>
              <a:rPr kumimoji="1" lang="zh-CN" altLang="en-US" dirty="0"/>
              <a:t>函数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易于进行方程求解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第一轮的方程更易于满足</a:t>
            </a:r>
            <a:endParaRPr kumimoji="1" lang="en-US" altLang="zh-CN" dirty="0"/>
          </a:p>
          <a:p>
            <a:pPr lvl="2"/>
            <a:r>
              <a:rPr kumimoji="1" lang="zh-CN" altLang="en-US" sz="2000" dirty="0"/>
              <a:t>消息介入方式简单</a:t>
            </a:r>
            <a:endParaRPr kumimoji="1" lang="en-US" altLang="zh-CN" sz="2000" dirty="0"/>
          </a:p>
          <a:p>
            <a:pPr lvl="2"/>
            <a:r>
              <a:rPr kumimoji="1" lang="zh-CN" altLang="en-US" sz="2000" dirty="0"/>
              <a:t>输入已知</a:t>
            </a:r>
            <a:endParaRPr kumimoji="1" lang="en-US" altLang="zh-CN" sz="2000" dirty="0"/>
          </a:p>
          <a:p>
            <a:pPr lvl="2"/>
            <a:r>
              <a:rPr kumimoji="1" lang="zh-CN" altLang="en-US" sz="2000" dirty="0"/>
              <a:t>可结合提前终止技术</a:t>
            </a:r>
            <a:endParaRPr kumimoji="1" lang="en-US" altLang="zh-CN" sz="2000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BBE19E-5407-614D-8ED9-E483944F2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CD09C5-75E1-4379-83E0-879119D51412}" type="slidenum">
              <a:rPr kumimoji="0" lang="zh-CN" altLang="en-US" sz="1100" b="1" i="0" u="none" strike="noStrike" kern="1200" cap="none" spc="-70" normalizeH="0" baseline="0" noProof="0" smtClean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Rockwell" panose="02060603020205020403"/>
                <a:ea typeface="方正姚体" panose="02010601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100" b="1" i="0" u="none" strike="noStrike" kern="1200" cap="none" spc="-70" normalizeH="0" baseline="0" noProof="0" dirty="0">
              <a:ln>
                <a:noFill/>
              </a:ln>
              <a:solidFill>
                <a:srgbClr val="464653"/>
              </a:solidFill>
              <a:effectLst/>
              <a:uLnTx/>
              <a:uFillTx/>
              <a:latin typeface="Rockwell" panose="02060603020205020403"/>
              <a:ea typeface="方正姚体" panose="02010601030101010101" pitchFamily="2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7A72C4-BD0F-FB43-9187-A9D1E0D732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324" t="13153"/>
          <a:stretch/>
        </p:blipFill>
        <p:spPr>
          <a:xfrm>
            <a:off x="8551870" y="652712"/>
            <a:ext cx="2244811" cy="59559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E50AD17-70E3-C545-9C2C-F0295B585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467" y="706497"/>
            <a:ext cx="2209800" cy="593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47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7C2EFB-B3C1-C34B-877B-F8D5D271D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比特追踪法的基本步骤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9D7DD74-ADAE-414A-AC9F-B10438F6BE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4400" y="1196752"/>
                <a:ext cx="10363200" cy="5557616"/>
              </a:xfrm>
            </p:spPr>
            <p:txBody>
              <a:bodyPr>
                <a:normAutofit fontScale="925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zh-CN" altLang="en-US" dirty="0"/>
                  <a:t>选择明文差分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选择一对明文消息的差分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∆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zh-CN" altLang="en-US" b="0" i="0" smtClean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要使得保证碰撞路线成立的充分条件、尤其是后几步的充分条件尽可能的少。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zh-CN" altLang="en-US" dirty="0"/>
                  <a:t>发现碰撞差分路线，</a:t>
                </a:r>
                <a:r>
                  <a:rPr lang="zh-CN" altLang="zh-CN" dirty="0"/>
                  <a:t>对于碰撞攻击，合适的明文差分要使得保证差分特征成立的充分条件，尤其是后几轮的充分条件尽可能少。对于第二原像攻击，合适的明文差分要使得所有的充分条件尽可能少，这样，才能保证不经过明文修改过程，差分特征也以高概率成立。 </a:t>
                </a:r>
                <a:endParaRPr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kumimoji="1" lang="zh-CN" altLang="en-US" dirty="0"/>
                  <a:t>推导碰撞路线成立的充分条件</a:t>
                </a:r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kumimoji="1" lang="zh-CN" altLang="en-US" dirty="0"/>
                  <a:t>通过消息修改技术，满足充分条件。</a:t>
                </a:r>
                <a:r>
                  <a:rPr lang="zh-CN" altLang="zh-CN" dirty="0"/>
                  <a:t>基本明文修改技术可以通过修改明文，从而保证第一轮的充分条件都满足；高级明文修改技术可以通过修改明文，使得第二轮的前几步的条件都满足。 </a:t>
                </a:r>
                <a:endParaRPr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zh-CN" altLang="zh-CN" dirty="0"/>
                  <a:t>穷举搜索：随机选择一个明文</a:t>
                </a:r>
                <a:r>
                  <a:rPr lang="en-US" altLang="zh-CN" i="1" dirty="0"/>
                  <a:t>M</a:t>
                </a:r>
                <a:r>
                  <a:rPr lang="zh-CN" altLang="zh-CN" dirty="0"/>
                  <a:t>，利用明文修改技术进行修改，测试</a:t>
                </a:r>
                <a:r>
                  <a:rPr lang="en-US" altLang="zh-CN" i="1" dirty="0"/>
                  <a:t>M</a:t>
                </a:r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∆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zh-CN" dirty="0"/>
                  <a:t>是否是一对碰撞。重复以上过程，直到找到一对碰撞。重复次数和充分条件的个数直接相关。 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9D7DD74-ADAE-414A-AC9F-B10438F6BE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1196752"/>
                <a:ext cx="10363200" cy="5557616"/>
              </a:xfrm>
              <a:blipFill>
                <a:blip r:embed="rId2"/>
                <a:stretch>
                  <a:fillRect l="-858" t="-1595" r="-33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DE730E-5ED4-AA45-98A3-ADCFD2D8D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CD09C5-75E1-4379-83E0-879119D51412}" type="slidenum">
              <a:rPr kumimoji="0" lang="zh-CN" altLang="en-US" sz="1100" b="1" i="0" u="none" strike="noStrike" kern="1200" cap="none" spc="-70" normalizeH="0" baseline="0" noProof="0" smtClean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Rockwell" panose="02060603020205020403"/>
                <a:ea typeface="方正姚体" panose="02010601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100" b="1" i="0" u="none" strike="noStrike" kern="1200" cap="none" spc="-70" normalizeH="0" baseline="0" noProof="0" dirty="0">
              <a:ln>
                <a:noFill/>
              </a:ln>
              <a:solidFill>
                <a:srgbClr val="464653"/>
              </a:solidFill>
              <a:effectLst/>
              <a:uLnTx/>
              <a:uFillTx/>
              <a:latin typeface="Rockwell" panose="02060603020205020403"/>
              <a:ea typeface="方正姚体" panose="02010601030101010101" pitchFamily="2" charset="-122"/>
              <a:cs typeface="+mn-cs"/>
            </a:endParaRPr>
          </a:p>
        </p:txBody>
      </p:sp>
      <p:sp>
        <p:nvSpPr>
          <p:cNvPr id="23" name="Rectangle 24">
            <a:extLst>
              <a:ext uri="{FF2B5EF4-FFF2-40B4-BE49-F238E27FC236}">
                <a16:creationId xmlns:a16="http://schemas.microsoft.com/office/drawing/2014/main" id="{54738472-743D-4C48-88A3-85613DC6B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方正姚体" panose="02010601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463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比特分析法用于对称密码算法的安全性分析</a:t>
            </a:r>
            <a:endParaRPr lang="zh-CN" altLang="en-US" sz="2800" dirty="0">
              <a:cs typeface="Times New Roman" panose="02020603050405020304" pitchFamily="18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F850EA9-A340-4611-9BC9-0CAD254D6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910CE9D-B41E-4E99-9E2E-2B6720EB8B99}" type="slidenum">
              <a:rPr kumimoji="0" lang="zh-CN" altLang="en-US" sz="1100" b="1" i="0" u="none" strike="noStrike" kern="1200" cap="none" spc="-7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ckwell" panose="02060603020205020403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100" b="1" i="0" u="none" strike="noStrike" kern="1200" cap="none" spc="-7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ckwell" panose="02060603020205020403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" name="矩形: 圆角 17">
            <a:extLst>
              <a:ext uri="{FF2B5EF4-FFF2-40B4-BE49-F238E27FC236}">
                <a16:creationId xmlns:a16="http://schemas.microsoft.com/office/drawing/2014/main" id="{97E30CE0-05C6-412A-84C0-571201CDCAAF}"/>
              </a:ext>
            </a:extLst>
          </p:cNvPr>
          <p:cNvSpPr/>
          <p:nvPr/>
        </p:nvSpPr>
        <p:spPr>
          <a:xfrm>
            <a:off x="1839956" y="3082362"/>
            <a:ext cx="8432508" cy="2256100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1" name="矩形: 圆角 3">
            <a:extLst>
              <a:ext uri="{FF2B5EF4-FFF2-40B4-BE49-F238E27FC236}">
                <a16:creationId xmlns:a16="http://schemas.microsoft.com/office/drawing/2014/main" id="{5A9B8FCA-098F-40E4-AB8B-484960DF12A3}"/>
              </a:ext>
            </a:extLst>
          </p:cNvPr>
          <p:cNvSpPr/>
          <p:nvPr/>
        </p:nvSpPr>
        <p:spPr>
          <a:xfrm>
            <a:off x="1839959" y="1113713"/>
            <a:ext cx="8072467" cy="634553"/>
          </a:xfrm>
          <a:prstGeom prst="roundRect">
            <a:avLst/>
          </a:prstGeom>
          <a:solidFill>
            <a:srgbClr val="FFBF00">
              <a:alpha val="90000"/>
            </a:srgbClr>
          </a:solidFill>
          <a:ln w="3175">
            <a:noFill/>
          </a:ln>
          <a:effectLst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比特分析法用于其他对称密钥算法</a:t>
            </a:r>
          </a:p>
        </p:txBody>
      </p:sp>
      <p:sp>
        <p:nvSpPr>
          <p:cNvPr id="52" name="矩形: 圆角 4">
            <a:extLst>
              <a:ext uri="{FF2B5EF4-FFF2-40B4-BE49-F238E27FC236}">
                <a16:creationId xmlns:a16="http://schemas.microsoft.com/office/drawing/2014/main" id="{2ACBAA62-8D90-415F-B4F0-8AF0D0EE797C}"/>
              </a:ext>
            </a:extLst>
          </p:cNvPr>
          <p:cNvSpPr/>
          <p:nvPr/>
        </p:nvSpPr>
        <p:spPr>
          <a:xfrm>
            <a:off x="4100258" y="2065541"/>
            <a:ext cx="1699823" cy="793191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b" anchorCtr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基于布尔函数的项估计</a:t>
            </a:r>
          </a:p>
        </p:txBody>
      </p:sp>
      <p:sp>
        <p:nvSpPr>
          <p:cNvPr id="53" name="矩形: 圆角 5">
            <a:extLst>
              <a:ext uri="{FF2B5EF4-FFF2-40B4-BE49-F238E27FC236}">
                <a16:creationId xmlns:a16="http://schemas.microsoft.com/office/drawing/2014/main" id="{1C02D397-DD5C-421C-A2C0-8472F4B8B75A}"/>
              </a:ext>
            </a:extLst>
          </p:cNvPr>
          <p:cNvSpPr/>
          <p:nvPr/>
        </p:nvSpPr>
        <p:spPr>
          <a:xfrm>
            <a:off x="6266791" y="2065541"/>
            <a:ext cx="1584176" cy="793191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IV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零化与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IV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表示</a:t>
            </a:r>
          </a:p>
        </p:txBody>
      </p:sp>
      <p:sp>
        <p:nvSpPr>
          <p:cNvPr id="54" name="矩形: 圆角 6">
            <a:extLst>
              <a:ext uri="{FF2B5EF4-FFF2-40B4-BE49-F238E27FC236}">
                <a16:creationId xmlns:a16="http://schemas.microsoft.com/office/drawing/2014/main" id="{0EAD3448-BAAD-4D61-8CA6-B1886BA10036}"/>
              </a:ext>
            </a:extLst>
          </p:cNvPr>
          <p:cNvSpPr/>
          <p:nvPr/>
        </p:nvSpPr>
        <p:spPr>
          <a:xfrm>
            <a:off x="8317680" y="2065541"/>
            <a:ext cx="1522736" cy="793191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b" anchorCtr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动态密钥猜测技术</a:t>
            </a:r>
          </a:p>
        </p:txBody>
      </p:sp>
      <p:sp>
        <p:nvSpPr>
          <p:cNvPr id="55" name="矩形: 圆角 7">
            <a:extLst>
              <a:ext uri="{FF2B5EF4-FFF2-40B4-BE49-F238E27FC236}">
                <a16:creationId xmlns:a16="http://schemas.microsoft.com/office/drawing/2014/main" id="{C4265CD9-30DA-479F-9CAD-30C4D261659E}"/>
              </a:ext>
            </a:extLst>
          </p:cNvPr>
          <p:cNvSpPr/>
          <p:nvPr/>
        </p:nvSpPr>
        <p:spPr>
          <a:xfrm>
            <a:off x="4217837" y="3204642"/>
            <a:ext cx="1699822" cy="6257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认证加密算法和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MAC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56" name="矩形: 圆角 8">
            <a:extLst>
              <a:ext uri="{FF2B5EF4-FFF2-40B4-BE49-F238E27FC236}">
                <a16:creationId xmlns:a16="http://schemas.microsoft.com/office/drawing/2014/main" id="{43FAE230-7C09-48A4-9E35-29AD35269F2A}"/>
              </a:ext>
            </a:extLst>
          </p:cNvPr>
          <p:cNvSpPr/>
          <p:nvPr/>
        </p:nvSpPr>
        <p:spPr>
          <a:xfrm>
            <a:off x="6343752" y="3204641"/>
            <a:ext cx="1547834" cy="6257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流密码算法</a:t>
            </a:r>
          </a:p>
        </p:txBody>
      </p:sp>
      <p:sp>
        <p:nvSpPr>
          <p:cNvPr id="57" name="矩形: 圆角 9">
            <a:extLst>
              <a:ext uri="{FF2B5EF4-FFF2-40B4-BE49-F238E27FC236}">
                <a16:creationId xmlns:a16="http://schemas.microsoft.com/office/drawing/2014/main" id="{448EDC91-FD7E-4B8B-8151-339B1E413142}"/>
              </a:ext>
            </a:extLst>
          </p:cNvPr>
          <p:cNvSpPr/>
          <p:nvPr/>
        </p:nvSpPr>
        <p:spPr>
          <a:xfrm>
            <a:off x="8317680" y="3184819"/>
            <a:ext cx="1522736" cy="6257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分组密码算法</a:t>
            </a:r>
          </a:p>
        </p:txBody>
      </p:sp>
      <p:sp>
        <p:nvSpPr>
          <p:cNvPr id="58" name="矩形: 圆角 10">
            <a:extLst>
              <a:ext uri="{FF2B5EF4-FFF2-40B4-BE49-F238E27FC236}">
                <a16:creationId xmlns:a16="http://schemas.microsoft.com/office/drawing/2014/main" id="{9F08C61F-B547-41D3-BFA4-ECCAF4264570}"/>
              </a:ext>
            </a:extLst>
          </p:cNvPr>
          <p:cNvSpPr/>
          <p:nvPr/>
        </p:nvSpPr>
        <p:spPr>
          <a:xfrm>
            <a:off x="4313849" y="4013262"/>
            <a:ext cx="1843838" cy="11282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ASCON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KETJE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KEYAK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KECCAK-MAC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59" name="矩形: 圆角 11">
            <a:extLst>
              <a:ext uri="{FF2B5EF4-FFF2-40B4-BE49-F238E27FC236}">
                <a16:creationId xmlns:a16="http://schemas.microsoft.com/office/drawing/2014/main" id="{5B6DC014-2BD9-49A0-80A8-0DEB139D3521}"/>
              </a:ext>
            </a:extLst>
          </p:cNvPr>
          <p:cNvSpPr/>
          <p:nvPr/>
        </p:nvSpPr>
        <p:spPr>
          <a:xfrm>
            <a:off x="6391760" y="3986824"/>
            <a:ext cx="1691848" cy="11282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ISO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标准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Trivium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Grain-128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等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60" name="矩形: 圆角 12">
            <a:extLst>
              <a:ext uri="{FF2B5EF4-FFF2-40B4-BE49-F238E27FC236}">
                <a16:creationId xmlns:a16="http://schemas.microsoft.com/office/drawing/2014/main" id="{8937612B-7356-4F3A-965F-59FABDC55624}"/>
              </a:ext>
            </a:extLst>
          </p:cNvPr>
          <p:cNvSpPr/>
          <p:nvPr/>
        </p:nvSpPr>
        <p:spPr>
          <a:xfrm>
            <a:off x="8317680" y="3946461"/>
            <a:ext cx="1738760" cy="110183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SIMON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NSA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设计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LBlock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41" name="箭头: 下 13">
            <a:extLst>
              <a:ext uri="{FF2B5EF4-FFF2-40B4-BE49-F238E27FC236}">
                <a16:creationId xmlns:a16="http://schemas.microsoft.com/office/drawing/2014/main" id="{5A4C14D7-E270-4B66-9E0A-A86DB1C0C902}"/>
              </a:ext>
            </a:extLst>
          </p:cNvPr>
          <p:cNvSpPr/>
          <p:nvPr/>
        </p:nvSpPr>
        <p:spPr>
          <a:xfrm>
            <a:off x="4768711" y="1803339"/>
            <a:ext cx="362917" cy="264397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2" name="箭头: 下 19">
            <a:extLst>
              <a:ext uri="{FF2B5EF4-FFF2-40B4-BE49-F238E27FC236}">
                <a16:creationId xmlns:a16="http://schemas.microsoft.com/office/drawing/2014/main" id="{A45B64A3-C27D-4BFD-A7CC-3B1A63D0FAE8}"/>
              </a:ext>
            </a:extLst>
          </p:cNvPr>
          <p:cNvSpPr/>
          <p:nvPr/>
        </p:nvSpPr>
        <p:spPr>
          <a:xfrm>
            <a:off x="6877424" y="1801144"/>
            <a:ext cx="362917" cy="264397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3" name="箭头: 下 20">
            <a:extLst>
              <a:ext uri="{FF2B5EF4-FFF2-40B4-BE49-F238E27FC236}">
                <a16:creationId xmlns:a16="http://schemas.microsoft.com/office/drawing/2014/main" id="{222306F3-7A5C-4B52-98B2-DA5E8975BC06}"/>
              </a:ext>
            </a:extLst>
          </p:cNvPr>
          <p:cNvSpPr/>
          <p:nvPr/>
        </p:nvSpPr>
        <p:spPr>
          <a:xfrm>
            <a:off x="8897593" y="1801143"/>
            <a:ext cx="362917" cy="264397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4" name="箭头: 下 21">
            <a:extLst>
              <a:ext uri="{FF2B5EF4-FFF2-40B4-BE49-F238E27FC236}">
                <a16:creationId xmlns:a16="http://schemas.microsoft.com/office/drawing/2014/main" id="{55A052E4-57B4-400D-AD37-0BBAA6F6B022}"/>
              </a:ext>
            </a:extLst>
          </p:cNvPr>
          <p:cNvSpPr/>
          <p:nvPr/>
        </p:nvSpPr>
        <p:spPr>
          <a:xfrm>
            <a:off x="4768711" y="2973043"/>
            <a:ext cx="362917" cy="223269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5" name="箭头: 下 22">
            <a:extLst>
              <a:ext uri="{FF2B5EF4-FFF2-40B4-BE49-F238E27FC236}">
                <a16:creationId xmlns:a16="http://schemas.microsoft.com/office/drawing/2014/main" id="{7090F872-6ED6-4F15-BA27-B8D87EDF4086}"/>
              </a:ext>
            </a:extLst>
          </p:cNvPr>
          <p:cNvSpPr/>
          <p:nvPr/>
        </p:nvSpPr>
        <p:spPr>
          <a:xfrm>
            <a:off x="6877424" y="2885889"/>
            <a:ext cx="362917" cy="223269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6" name="箭头: 下 23">
            <a:extLst>
              <a:ext uri="{FF2B5EF4-FFF2-40B4-BE49-F238E27FC236}">
                <a16:creationId xmlns:a16="http://schemas.microsoft.com/office/drawing/2014/main" id="{D2FC76A2-FE0E-4D45-8FA0-2CBD8A9299BE}"/>
              </a:ext>
            </a:extLst>
          </p:cNvPr>
          <p:cNvSpPr/>
          <p:nvPr/>
        </p:nvSpPr>
        <p:spPr>
          <a:xfrm>
            <a:off x="8897593" y="2891932"/>
            <a:ext cx="362917" cy="223269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矩形: 圆角 4">
            <a:extLst>
              <a:ext uri="{FF2B5EF4-FFF2-40B4-BE49-F238E27FC236}">
                <a16:creationId xmlns:a16="http://schemas.microsoft.com/office/drawing/2014/main" id="{2ACBAA62-8D90-415F-B4F0-8AF0D0EE797C}"/>
              </a:ext>
            </a:extLst>
          </p:cNvPr>
          <p:cNvSpPr/>
          <p:nvPr/>
        </p:nvSpPr>
        <p:spPr>
          <a:xfrm>
            <a:off x="2031080" y="2065541"/>
            <a:ext cx="1699823" cy="793191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b" anchorCtr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差分路线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双碰撞诱导</a:t>
            </a:r>
          </a:p>
        </p:txBody>
      </p:sp>
      <p:sp>
        <p:nvSpPr>
          <p:cNvPr id="24" name="矩形: 圆角 7">
            <a:extLst>
              <a:ext uri="{FF2B5EF4-FFF2-40B4-BE49-F238E27FC236}">
                <a16:creationId xmlns:a16="http://schemas.microsoft.com/office/drawing/2014/main" id="{C4265CD9-30DA-479F-9CAD-30C4D261659E}"/>
              </a:ext>
            </a:extLst>
          </p:cNvPr>
          <p:cNvSpPr/>
          <p:nvPr/>
        </p:nvSpPr>
        <p:spPr>
          <a:xfrm>
            <a:off x="2091922" y="3204642"/>
            <a:ext cx="1699822" cy="6257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消息认证码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MAC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矩形: 圆角 10">
            <a:extLst>
              <a:ext uri="{FF2B5EF4-FFF2-40B4-BE49-F238E27FC236}">
                <a16:creationId xmlns:a16="http://schemas.microsoft.com/office/drawing/2014/main" id="{9F08C61F-B547-41D3-BFA4-ECCAF4264570}"/>
              </a:ext>
            </a:extLst>
          </p:cNvPr>
          <p:cNvSpPr/>
          <p:nvPr/>
        </p:nvSpPr>
        <p:spPr>
          <a:xfrm>
            <a:off x="1970236" y="4006647"/>
            <a:ext cx="2109543" cy="11282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HMAC/NMAC-MD5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MD5-MAC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ALRED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ALPHA-MAC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和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PELICAN</a:t>
            </a:r>
          </a:p>
        </p:txBody>
      </p:sp>
      <p:sp>
        <p:nvSpPr>
          <p:cNvPr id="26" name="箭头: 下 13">
            <a:extLst>
              <a:ext uri="{FF2B5EF4-FFF2-40B4-BE49-F238E27FC236}">
                <a16:creationId xmlns:a16="http://schemas.microsoft.com/office/drawing/2014/main" id="{5A4C14D7-E270-4B66-9E0A-A86DB1C0C902}"/>
              </a:ext>
            </a:extLst>
          </p:cNvPr>
          <p:cNvSpPr/>
          <p:nvPr/>
        </p:nvSpPr>
        <p:spPr>
          <a:xfrm>
            <a:off x="2699533" y="1803339"/>
            <a:ext cx="362917" cy="264397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箭头: 下 21">
            <a:extLst>
              <a:ext uri="{FF2B5EF4-FFF2-40B4-BE49-F238E27FC236}">
                <a16:creationId xmlns:a16="http://schemas.microsoft.com/office/drawing/2014/main" id="{55A052E4-57B4-400D-AD37-0BBAA6F6B022}"/>
              </a:ext>
            </a:extLst>
          </p:cNvPr>
          <p:cNvSpPr/>
          <p:nvPr/>
        </p:nvSpPr>
        <p:spPr>
          <a:xfrm>
            <a:off x="2699533" y="2885890"/>
            <a:ext cx="362917" cy="223269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38704" y="5314610"/>
            <a:ext cx="1897059" cy="923330"/>
          </a:xfrm>
          <a:prstGeom prst="rect">
            <a:avLst/>
          </a:prstGeom>
          <a:solidFill>
            <a:srgbClr val="E6E0E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Crypto 2009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Eurocrypt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 2009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FSE 2009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40754" y="5314610"/>
            <a:ext cx="1897059" cy="923330"/>
          </a:xfrm>
          <a:prstGeom prst="rect">
            <a:avLst/>
          </a:prstGeom>
          <a:solidFill>
            <a:srgbClr val="E6E0E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Eurocrypt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 2017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Asiacrypt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 2017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FSE 2017,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2020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420624" y="5314610"/>
            <a:ext cx="1662987" cy="369332"/>
          </a:xfrm>
          <a:prstGeom prst="rect">
            <a:avLst/>
          </a:prstGeom>
          <a:solidFill>
            <a:srgbClr val="E6E0E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Crypto 2018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355569" y="5314613"/>
            <a:ext cx="1662987" cy="646331"/>
          </a:xfrm>
          <a:prstGeom prst="rect">
            <a:avLst/>
          </a:prstGeom>
          <a:solidFill>
            <a:srgbClr val="E6E0E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FSE 2016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FSE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638378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6F740A9-3702-1141-A569-9FA181BFA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消息认证码的安全性分析</a:t>
            </a: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5E8020D3-99B9-1449-A8FF-E58F285023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EA4E3F-DE18-FA47-9795-884482094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CD09C5-75E1-4379-83E0-879119D51412}" type="slidenum">
              <a:rPr kumimoji="0" lang="zh-CN" altLang="en-US" sz="2800" b="1" i="0" u="none" strike="noStrike" kern="1200" cap="none" spc="-70" normalizeH="0" baseline="0" noProof="0" smtClean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Rockwell" panose="02060603020205020403"/>
                <a:ea typeface="方正姚体" panose="02010601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2800" b="1" i="0" u="none" strike="noStrike" kern="1200" cap="none" spc="-70" normalizeH="0" baseline="0" noProof="0" dirty="0">
              <a:ln>
                <a:noFill/>
              </a:ln>
              <a:solidFill>
                <a:srgbClr val="464653"/>
              </a:solidFill>
              <a:effectLst/>
              <a:uLnTx/>
              <a:uFillTx/>
              <a:latin typeface="Rockwell" panose="02060603020205020403"/>
              <a:ea typeface="方正姚体" panose="02010601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2512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D96716-B3E9-0C48-9B3F-0A06E882C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消息认证码</a:t>
            </a:r>
            <a:r>
              <a:rPr kumimoji="1" lang="en-US" altLang="zh-CN" dirty="0"/>
              <a:t>(MAC)</a:t>
            </a:r>
            <a:r>
              <a:rPr kumimoji="1" lang="zh-CN" altLang="en-US" dirty="0"/>
              <a:t>安全性分析举例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059934-528F-C841-8C73-FC9A793FF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1196752"/>
            <a:ext cx="10838985" cy="531556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Message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authentication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code</a:t>
            </a:r>
            <a:r>
              <a:rPr kumimoji="1" lang="zh-CN" altLang="en-US" dirty="0"/>
              <a:t>，基于分组密码或杂凑函数来构造</a:t>
            </a:r>
            <a:endParaRPr kumimoji="1" lang="en-US" altLang="zh-CN" dirty="0"/>
          </a:p>
          <a:p>
            <a:r>
              <a:rPr kumimoji="1" lang="zh-CN" altLang="en-US" dirty="0"/>
              <a:t>属于对称密码算法，保障</a:t>
            </a:r>
            <a:r>
              <a:rPr kumimoji="1" lang="zh-CN" altLang="en-US" dirty="0">
                <a:solidFill>
                  <a:srgbClr val="C00000"/>
                </a:solidFill>
              </a:rPr>
              <a:t>认证性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1"/>
            <a:r>
              <a:rPr kumimoji="1" lang="zh-CN" altLang="en-US" dirty="0"/>
              <a:t>消息来源和消息内容</a:t>
            </a:r>
            <a:endParaRPr kumimoji="1" lang="en-US" altLang="zh-CN" dirty="0"/>
          </a:p>
          <a:p>
            <a:pPr marL="274320" lvl="1" indent="0">
              <a:buNone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D0D06D-2EB4-401A-A726-3ADBA83BC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039" y="2670589"/>
            <a:ext cx="6716062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1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A125F92-A9D4-4DCF-B5EE-F43663A69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6A8D7DD-50F6-42A1-84FC-0840DAC65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MD</a:t>
            </a:r>
            <a:r>
              <a:rPr lang="zh-CN" altLang="en-US" dirty="0"/>
              <a:t>结构的安全性分析</a:t>
            </a:r>
            <a:endParaRPr lang="en-US" altLang="zh-CN" dirty="0"/>
          </a:p>
          <a:p>
            <a:r>
              <a:rPr lang="zh-CN" altLang="en-US" dirty="0"/>
              <a:t>带符号的差分过布尔函数和模加运算的特性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9FF42FA-0E43-4E41-8739-160D27D5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D7C201-2381-4FA3-8AD6-5D978C4EEA6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2</a:t>
            </a:fld>
            <a:endParaRPr lang="zh-CN" altLang="en-US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566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73795B9-B62A-4E91-AFA9-A061C84DA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消息认证码常见的攻击类型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4B22EDD-CDA6-471E-80EA-6F91E93E8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E71C95B-5166-4059-8896-54729AB25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7C201-2381-4FA3-8AD6-5D978C4EEA62}" type="slidenum">
              <a:rPr kumimoji="0" lang="zh-CN" altLang="en-US" sz="1100" b="1" i="0" u="none" strike="noStrike" kern="1200" cap="none" spc="-70" normalizeH="0" baseline="0" noProof="0" smtClean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Rockwell" panose="02060603020205020403"/>
                <a:ea typeface="方正姚体" panose="02010601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100" b="1" i="0" u="none" strike="noStrike" kern="1200" cap="none" spc="-70" normalizeH="0" baseline="0" noProof="0">
              <a:ln>
                <a:noFill/>
              </a:ln>
              <a:solidFill>
                <a:srgbClr val="464653"/>
              </a:solidFill>
              <a:effectLst/>
              <a:uLnTx/>
              <a:uFillTx/>
              <a:latin typeface="Rockwell" panose="02060603020205020403"/>
              <a:ea typeface="方正姚体" panose="02010601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B4827E4-2E14-40B6-8CE2-5ACE6817B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96752"/>
            <a:ext cx="10571477" cy="28701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65C341B-63F1-4C6D-8C3D-7A2BB42E39F9}"/>
                  </a:ext>
                </a:extLst>
              </p:cNvPr>
              <p:cNvSpPr txBox="1"/>
              <p:nvPr/>
            </p:nvSpPr>
            <p:spPr>
              <a:xfrm>
                <a:off x="11221825" y="2102855"/>
                <a:ext cx="649793" cy="383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e>
                        <m:sup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/2</m:t>
                          </m:r>
                        </m:sup>
                      </m:sSup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ckwell" panose="02060603020205020403"/>
                  <a:ea typeface="方正姚体" panose="02010601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65C341B-63F1-4C6D-8C3D-7A2BB42E3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1825" y="2102855"/>
                <a:ext cx="649793" cy="3831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3390B5C-F174-4B65-8215-A402EA948B54}"/>
                  </a:ext>
                </a:extLst>
              </p:cNvPr>
              <p:cNvSpPr txBox="1"/>
              <p:nvPr/>
            </p:nvSpPr>
            <p:spPr>
              <a:xfrm>
                <a:off x="11241905" y="3684476"/>
                <a:ext cx="4093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e>
                        <m:sup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ckwell" panose="02060603020205020403"/>
                  <a:ea typeface="方正姚体" panose="02010601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3390B5C-F174-4B65-8215-A402EA948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905" y="3684476"/>
                <a:ext cx="409343" cy="369332"/>
              </a:xfrm>
              <a:prstGeom prst="rect">
                <a:avLst/>
              </a:prstGeom>
              <a:blipFill>
                <a:blip r:embed="rId4"/>
                <a:stretch>
                  <a:fillRect l="-16418" r="-1493"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6681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D3CE7A-49EF-4846-B4AF-2BA9377B4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消息认证码常见的攻击类型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0D61E3-A92A-46E4-B702-FCE69B619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46E390-5906-44CA-B43B-6207F6DB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CD09C5-75E1-4379-83E0-879119D51412}" type="slidenum">
              <a:rPr kumimoji="0" lang="zh-CN" altLang="en-US" sz="1100" b="1" i="0" u="none" strike="noStrike" kern="1200" cap="none" spc="-70" normalizeH="0" baseline="0" noProof="0" smtClean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Rockwell" panose="02060603020205020403"/>
                <a:ea typeface="方正姚体" panose="02010601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100" b="1" i="0" u="none" strike="noStrike" kern="1200" cap="none" spc="-70" normalizeH="0" baseline="0" noProof="0" dirty="0">
              <a:ln>
                <a:noFill/>
              </a:ln>
              <a:solidFill>
                <a:srgbClr val="464653"/>
              </a:solidFill>
              <a:effectLst/>
              <a:uLnTx/>
              <a:uFillTx/>
              <a:latin typeface="Rockwell" panose="02060603020205020403"/>
              <a:ea typeface="方正姚体" panose="02010601030101010101" pitchFamily="2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A9B83D-02C9-4ED4-8528-0ABA374BF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998" y="902427"/>
            <a:ext cx="8339607" cy="57669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8F7E12A-7D58-4303-94CE-25ACDA5242B5}"/>
                  </a:ext>
                </a:extLst>
              </p:cNvPr>
              <p:cNvSpPr txBox="1"/>
              <p:nvPr/>
            </p:nvSpPr>
            <p:spPr>
              <a:xfrm>
                <a:off x="10978388" y="2929120"/>
                <a:ext cx="649793" cy="383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e>
                        <m:sup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/2</m:t>
                          </m:r>
                        </m:sup>
                      </m:sSup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ckwell" panose="02060603020205020403"/>
                  <a:ea typeface="方正姚体" panose="02010601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8F7E12A-7D58-4303-94CE-25ACDA524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8388" y="2929120"/>
                <a:ext cx="649793" cy="3831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C61C251-D338-49FF-BF26-CD6BE2CF733E}"/>
                  </a:ext>
                </a:extLst>
              </p:cNvPr>
              <p:cNvSpPr txBox="1"/>
              <p:nvPr/>
            </p:nvSpPr>
            <p:spPr>
              <a:xfrm>
                <a:off x="11166542" y="4933015"/>
                <a:ext cx="4093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e>
                        <m:sup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ckwell" panose="02060603020205020403"/>
                  <a:ea typeface="方正姚体" panose="02010601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C61C251-D338-49FF-BF26-CD6BE2CF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6542" y="4933015"/>
                <a:ext cx="409343" cy="369332"/>
              </a:xfrm>
              <a:prstGeom prst="rect">
                <a:avLst/>
              </a:prstGeom>
              <a:blipFill>
                <a:blip r:embed="rId4"/>
                <a:stretch>
                  <a:fillRect l="-17910"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023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7A401D-4888-4DCC-B77C-D1860D9FB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R-</a:t>
            </a:r>
            <a:r>
              <a:rPr lang="zh-CN" altLang="en-US" dirty="0"/>
              <a:t>型区分攻击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0616592-4B08-4D55-971E-5F2F694138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例子：密钥前缀的</a:t>
                </a:r>
                <a:r>
                  <a:rPr kumimoji="1" lang="en-US" altLang="zh-CN" dirty="0"/>
                  <a:t>MAC</a:t>
                </a:r>
                <a:r>
                  <a:rPr kumimoji="1" lang="zh-CN" altLang="en-US" dirty="0"/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>
                            <a:latin typeface="Cambria Math" panose="02040503050406030204" pitchFamily="18" charset="0"/>
                          </a:rPr>
                          <m:t>𝑀𝐴𝐶</m:t>
                        </m:r>
                      </m:e>
                      <m:sub>
                        <m:r>
                          <a:rPr kumimoji="1" lang="en-US" altLang="zh-CN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kumimoji="1"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kumimoji="1" lang="en-US" altLang="zh-CN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>
                                    <a:latin typeface="Cambria Math" panose="02040503050406030204" pitchFamily="18" charset="0"/>
                                  </a:rPr>
                                  <m:t>𝑝𝑎𝑑</m:t>
                                </m:r>
                              </m:e>
                              <m:sub>
                                <m:r>
                                  <a:rPr kumimoji="1" lang="en-US" altLang="zh-CN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kumimoji="1"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kumimoji="1" lang="en-US" altLang="zh-CN" dirty="0"/>
              </a:p>
              <a:p>
                <a:r>
                  <a:rPr kumimoji="1" lang="zh-CN" altLang="en-US" dirty="0"/>
                  <a:t>设</a:t>
                </a:r>
                <a14:m>
                  <m:oMath xmlns:m="http://schemas.openxmlformats.org/officeDocument/2006/math">
                    <m:r>
                      <a:rPr kumimoji="1" lang="en-US" altLang="zh-CN">
                        <a:latin typeface="Cambria Math" panose="02040503050406030204" pitchFamily="18" charset="0"/>
                      </a:rPr>
                      <m:t>h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是采用</m:t>
                    </m:r>
                  </m:oMath>
                </a14:m>
                <a:r>
                  <a:rPr kumimoji="1" lang="en-US" altLang="zh-CN" dirty="0">
                    <a:solidFill>
                      <a:srgbClr val="C00000"/>
                    </a:solidFill>
                  </a:rPr>
                  <a:t>MD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结构的杂凑函数</a:t>
                </a:r>
                <a:endParaRPr kumimoji="1" lang="en-US" altLang="zh-CN" dirty="0">
                  <a:solidFill>
                    <a:srgbClr val="C00000"/>
                  </a:solidFill>
                </a:endParaRPr>
              </a:p>
              <a:p>
                <a:r>
                  <a:rPr lang="zh-CN" altLang="en-US" dirty="0"/>
                  <a:t>判断黑盒是随机函数还是</a:t>
                </a:r>
                <a:r>
                  <a:rPr kumimoji="1" lang="zh-CN" altLang="en-US" dirty="0"/>
                  <a:t>密钥前缀的</a:t>
                </a:r>
                <a:r>
                  <a:rPr kumimoji="1" lang="en-US" altLang="zh-CN" dirty="0"/>
                  <a:t>MAC</a:t>
                </a:r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利用</a:t>
                </a:r>
                <a:r>
                  <a:rPr kumimoji="1" lang="en-US" altLang="zh-CN" dirty="0"/>
                  <a:t>MD</a:t>
                </a:r>
                <a:r>
                  <a:rPr kumimoji="1" lang="zh-CN" altLang="en-US" dirty="0"/>
                  <a:t>结构易于构造二次碰撞的特点</a:t>
                </a:r>
                <a:endParaRPr kumimoji="1" lang="en-US" altLang="zh-CN" dirty="0"/>
              </a:p>
              <a:p>
                <a:r>
                  <a:rPr kumimoji="1" lang="zh-CN" altLang="en-US" dirty="0"/>
                  <a:t>伪造？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0616592-4B08-4D55-971E-5F2F694138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65" t="-1469" b="-9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5FF0CA-8763-4E94-8BFD-13B056B7D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CD09C5-75E1-4379-83E0-879119D51412}" type="slidenum">
              <a:rPr kumimoji="0" lang="zh-CN" altLang="en-US" sz="1100" b="1" i="0" u="none" strike="noStrike" kern="1200" cap="none" spc="-70" normalizeH="0" baseline="0" noProof="0" smtClean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Rockwell" panose="02060603020205020403"/>
                <a:ea typeface="方正姚体" panose="02010601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100" b="1" i="0" u="none" strike="noStrike" kern="1200" cap="none" spc="-70" normalizeH="0" baseline="0" noProof="0" dirty="0">
              <a:ln>
                <a:noFill/>
              </a:ln>
              <a:solidFill>
                <a:srgbClr val="464653"/>
              </a:solidFill>
              <a:effectLst/>
              <a:uLnTx/>
              <a:uFillTx/>
              <a:latin typeface="Rockwell" panose="02060603020205020403"/>
              <a:ea typeface="方正姚体" panose="02010601030101010101" pitchFamily="2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E3F202-832A-4EDE-BBA7-EA6CEF456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782" y="2950999"/>
            <a:ext cx="9564435" cy="20576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26B0BBF-27D1-44E6-95E0-0D10F48D6DC3}"/>
                  </a:ext>
                </a:extLst>
              </p:cNvPr>
              <p:cNvSpPr txBox="1"/>
              <p:nvPr/>
            </p:nvSpPr>
            <p:spPr>
              <a:xfrm>
                <a:off x="7839647" y="5088654"/>
                <a:ext cx="649793" cy="383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e>
                        <m:sup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/2</m:t>
                          </m:r>
                        </m:sup>
                      </m:sSup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ckwell" panose="02060603020205020403"/>
                  <a:ea typeface="方正姚体" panose="02010601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26B0BBF-27D1-44E6-95E0-0D10F48D6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647" y="5088654"/>
                <a:ext cx="649793" cy="3831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644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6BE8CA-B497-4A42-B383-30F4FB838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存在性伪造</a:t>
            </a:r>
            <a:r>
              <a:rPr lang="en-US" altLang="zh-CN" dirty="0"/>
              <a:t>——</a:t>
            </a:r>
            <a:r>
              <a:rPr lang="zh-CN" altLang="en-US" dirty="0"/>
              <a:t>长度扩展攻击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8FAD22-B01E-4FFA-BA5B-C56394CBD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B6693F-2472-4259-8FD8-4CCD20386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CD09C5-75E1-4379-83E0-879119D51412}" type="slidenum">
              <a:rPr kumimoji="0" lang="zh-CN" altLang="en-US" sz="1100" b="1" i="0" u="none" strike="noStrike" kern="1200" cap="none" spc="-70" normalizeH="0" baseline="0" noProof="0" smtClean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Rockwell" panose="02060603020205020403"/>
                <a:ea typeface="方正姚体" panose="02010601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100" b="1" i="0" u="none" strike="noStrike" kern="1200" cap="none" spc="-70" normalizeH="0" baseline="0" noProof="0" dirty="0">
              <a:ln>
                <a:noFill/>
              </a:ln>
              <a:solidFill>
                <a:srgbClr val="464653"/>
              </a:solidFill>
              <a:effectLst/>
              <a:uLnTx/>
              <a:uFillTx/>
              <a:latin typeface="Rockwell" panose="02060603020205020403"/>
              <a:ea typeface="方正姚体" panose="02010601030101010101" pitchFamily="2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D6A5E90-08A8-4C37-8BAC-415AC3E55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6" y="1304628"/>
            <a:ext cx="11745964" cy="21243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2AE70DC-992C-4E36-8139-B02EC56CD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598" y="3927482"/>
            <a:ext cx="9516803" cy="4572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E98FA2E-4D79-4F0E-8A0A-35B1D7AF3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650" y="4553728"/>
            <a:ext cx="4915586" cy="50489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8E342E8-61CC-4BFD-8059-325B00BEE252}"/>
              </a:ext>
            </a:extLst>
          </p:cNvPr>
          <p:cNvSpPr/>
          <p:nvPr/>
        </p:nvSpPr>
        <p:spPr>
          <a:xfrm>
            <a:off x="5388113" y="5127511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伪造成功</a:t>
            </a:r>
          </a:p>
        </p:txBody>
      </p:sp>
    </p:spTree>
    <p:extLst>
      <p:ext uri="{BB962C8B-B14F-4D97-AF65-F5344CB8AC3E}">
        <p14:creationId xmlns:p14="http://schemas.microsoft.com/office/powerpoint/2010/main" val="359093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CBB67DB-12BE-44F0-9289-831D85919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930" y="2763565"/>
            <a:ext cx="8297433" cy="390579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5BE2D45-67B2-4483-A923-BA6446A4E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选择性伪造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2A36ED-7989-463F-AB6C-66D748593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941276"/>
            <a:ext cx="10363200" cy="4975448"/>
          </a:xfrm>
        </p:spPr>
        <p:txBody>
          <a:bodyPr/>
          <a:lstStyle/>
          <a:p>
            <a:r>
              <a:rPr lang="zh-CN" altLang="en-US" dirty="0"/>
              <a:t>在与</a:t>
            </a:r>
            <a:r>
              <a:rPr lang="en-US" altLang="zh-CN" dirty="0"/>
              <a:t>MAC</a:t>
            </a:r>
            <a:r>
              <a:rPr lang="en-US" altLang="zh-CN" i="1" dirty="0"/>
              <a:t> </a:t>
            </a:r>
            <a:r>
              <a:rPr lang="zh-CN" altLang="en-US" dirty="0"/>
              <a:t>算法交互之前，要伪造的消息已经确定</a:t>
            </a:r>
            <a:endParaRPr lang="en-US" altLang="zh-CN" dirty="0"/>
          </a:p>
          <a:p>
            <a:r>
              <a:rPr lang="zh-CN" altLang="en-US" dirty="0"/>
              <a:t>若</a:t>
            </a:r>
            <a:r>
              <a:rPr lang="en-US" altLang="zh-CN" dirty="0"/>
              <a:t>DAA </a:t>
            </a:r>
            <a:r>
              <a:rPr lang="zh-CN" altLang="en-US" dirty="0"/>
              <a:t>算法可以处理</a:t>
            </a:r>
            <a:r>
              <a:rPr lang="zh-CN" altLang="en-US" dirty="0">
                <a:solidFill>
                  <a:srgbClr val="C00000"/>
                </a:solidFill>
              </a:rPr>
              <a:t>可变长</a:t>
            </a:r>
            <a:r>
              <a:rPr lang="zh-CN" altLang="en-US" dirty="0"/>
              <a:t>的消息，则可进行选择性伪造</a:t>
            </a:r>
            <a:endParaRPr lang="en-US" altLang="zh-CN" dirty="0"/>
          </a:p>
          <a:p>
            <a:r>
              <a:rPr lang="en-US" altLang="zh-CN" dirty="0"/>
              <a:t>DES</a:t>
            </a:r>
            <a:r>
              <a:rPr lang="zh-CN" altLang="en-US" dirty="0"/>
              <a:t>加密的输入相同则输出相同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69B4F9-E3E5-49E8-A707-7669C448F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24</a:t>
            </a:fld>
            <a:endParaRPr lang="zh-CN" altLang="en-US" dirty="0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22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0E7F2D-AE5C-41CD-AD49-212C062A7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选择性伪造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F147B9-2E30-49A3-9A43-668AAC9FA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196752"/>
            <a:ext cx="6915807" cy="4975448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事先固定</a:t>
            </a:r>
            <a:r>
              <a:rPr lang="en-US" altLang="zh-CN" dirty="0"/>
              <a:t>128-bit </a:t>
            </a:r>
            <a:r>
              <a:rPr lang="zh-CN" altLang="en-US" dirty="0"/>
              <a:t>的消息</a:t>
            </a:r>
            <a:r>
              <a:rPr lang="en-US" altLang="zh-CN" i="1" dirty="0"/>
              <a:t>D</a:t>
            </a:r>
            <a:r>
              <a:rPr lang="en-US" altLang="zh-CN" sz="1400" dirty="0"/>
              <a:t>1</a:t>
            </a:r>
            <a:r>
              <a:rPr lang="en-US" altLang="zh-CN" dirty="0"/>
              <a:t>||</a:t>
            </a:r>
            <a:r>
              <a:rPr lang="en-US" altLang="zh-CN" i="1" dirty="0"/>
              <a:t> D</a:t>
            </a:r>
            <a:r>
              <a:rPr lang="en-US" altLang="zh-CN" sz="1400" dirty="0"/>
              <a:t>2</a:t>
            </a:r>
            <a:r>
              <a:rPr lang="zh-CN" altLang="en-US" dirty="0"/>
              <a:t>；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选取消息</a:t>
            </a:r>
            <a:r>
              <a:rPr lang="en-US" altLang="zh-CN" i="1" dirty="0"/>
              <a:t>D</a:t>
            </a:r>
            <a:r>
              <a:rPr lang="en-US" altLang="zh-CN" sz="1400" dirty="0"/>
              <a:t>1</a:t>
            </a:r>
            <a:r>
              <a:rPr lang="zh-CN" altLang="en-US" dirty="0"/>
              <a:t>，并获得对应的标签值                </a:t>
            </a:r>
            <a:r>
              <a:rPr lang="en-US" altLang="zh-CN" i="1" dirty="0"/>
              <a:t>t</a:t>
            </a:r>
            <a:r>
              <a:rPr lang="en-US" altLang="zh-CN" sz="1400" dirty="0"/>
              <a:t>1</a:t>
            </a:r>
            <a:r>
              <a:rPr lang="en-US" altLang="zh-CN" dirty="0"/>
              <a:t> = DAA(</a:t>
            </a:r>
            <a:r>
              <a:rPr lang="en-US" altLang="zh-CN" i="1" dirty="0"/>
              <a:t>K, D</a:t>
            </a:r>
            <a:r>
              <a:rPr lang="en-US" altLang="zh-CN" sz="1400" dirty="0"/>
              <a:t>1</a:t>
            </a:r>
            <a:r>
              <a:rPr lang="en-US" altLang="zh-CN" dirty="0"/>
              <a:t>) = </a:t>
            </a:r>
            <a:r>
              <a:rPr lang="en-US" altLang="zh-CN" i="1" dirty="0"/>
              <a:t>O</a:t>
            </a:r>
            <a:r>
              <a:rPr lang="en-US" altLang="zh-CN" sz="1400" dirty="0"/>
              <a:t>1</a:t>
            </a:r>
            <a:r>
              <a:rPr lang="zh-CN" altLang="en-US" dirty="0"/>
              <a:t>；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随机选取消息</a:t>
            </a:r>
            <a:r>
              <a:rPr lang="en-US" altLang="zh-CN" i="1" dirty="0"/>
              <a:t>D′</a:t>
            </a:r>
            <a:r>
              <a:rPr lang="en-US" altLang="zh-CN" sz="1400" dirty="0"/>
              <a:t>1</a:t>
            </a:r>
            <a:r>
              <a:rPr lang="zh-CN" altLang="en-US" dirty="0"/>
              <a:t>，并获得对应的标签值</a:t>
            </a:r>
            <a:r>
              <a:rPr lang="en-US" altLang="zh-CN" i="1" dirty="0"/>
              <a:t>t′</a:t>
            </a:r>
            <a:r>
              <a:rPr lang="en-US" altLang="zh-CN" sz="1400" dirty="0"/>
              <a:t>1</a:t>
            </a:r>
            <a:r>
              <a:rPr lang="en-US" altLang="zh-CN" dirty="0"/>
              <a:t> = DAA(</a:t>
            </a:r>
            <a:r>
              <a:rPr lang="en-US" altLang="zh-CN" i="1" dirty="0"/>
              <a:t>K, D′</a:t>
            </a:r>
            <a:r>
              <a:rPr lang="en-US" altLang="zh-CN" sz="1400" dirty="0"/>
              <a:t>1</a:t>
            </a:r>
            <a:r>
              <a:rPr lang="en-US" altLang="zh-CN" dirty="0"/>
              <a:t>) = </a:t>
            </a:r>
            <a:r>
              <a:rPr lang="en-US" altLang="zh-CN" i="1" dirty="0"/>
              <a:t>O′</a:t>
            </a:r>
            <a:r>
              <a:rPr lang="en-US" altLang="zh-CN" sz="1400" dirty="0"/>
              <a:t>1</a:t>
            </a:r>
            <a:r>
              <a:rPr lang="zh-CN" altLang="en-US" dirty="0"/>
              <a:t>；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选取消息</a:t>
            </a:r>
            <a:r>
              <a:rPr lang="en-US" altLang="zh-CN" i="1" dirty="0"/>
              <a:t>D′</a:t>
            </a:r>
            <a:r>
              <a:rPr lang="en-US" altLang="zh-CN" sz="1400" dirty="0"/>
              <a:t>2</a:t>
            </a:r>
            <a:r>
              <a:rPr lang="en-US" altLang="zh-CN" dirty="0"/>
              <a:t> = </a:t>
            </a:r>
            <a:r>
              <a:rPr lang="en-US" altLang="zh-CN" i="1" dirty="0"/>
              <a:t>O</a:t>
            </a:r>
            <a:r>
              <a:rPr lang="en-US" altLang="zh-CN" sz="1400" dirty="0"/>
              <a:t>1</a:t>
            </a:r>
            <a:r>
              <a:rPr lang="en-US" altLang="zh-CN" dirty="0"/>
              <a:t> </a:t>
            </a:r>
            <a:r>
              <a:rPr lang="en-US" altLang="zh-CN" i="1" dirty="0"/>
              <a:t>⊕ O′</a:t>
            </a:r>
            <a:r>
              <a:rPr lang="en-US" altLang="zh-CN" sz="1400" dirty="0"/>
              <a:t>1</a:t>
            </a:r>
            <a:r>
              <a:rPr lang="zh-CN" altLang="en-US" dirty="0"/>
              <a:t>⊕</a:t>
            </a:r>
            <a:r>
              <a:rPr lang="zh-CN" altLang="en-US" i="1" dirty="0"/>
              <a:t> </a:t>
            </a:r>
            <a:r>
              <a:rPr lang="en-US" altLang="zh-CN" i="1" dirty="0"/>
              <a:t>D</a:t>
            </a:r>
            <a:r>
              <a:rPr lang="en-US" altLang="zh-CN" sz="1400" dirty="0"/>
              <a:t>2</a:t>
            </a:r>
            <a:r>
              <a:rPr lang="zh-CN" altLang="en-US" dirty="0"/>
              <a:t>，并获得对应的标签值</a:t>
            </a:r>
            <a:r>
              <a:rPr lang="en-US" altLang="zh-CN" i="1" dirty="0"/>
              <a:t>t′</a:t>
            </a:r>
            <a:r>
              <a:rPr lang="en-US" altLang="zh-CN" sz="1400" dirty="0"/>
              <a:t>2</a:t>
            </a:r>
            <a:r>
              <a:rPr lang="en-US" altLang="zh-CN" dirty="0"/>
              <a:t> =DAA(</a:t>
            </a:r>
            <a:r>
              <a:rPr lang="en-US" altLang="zh-CN" i="1" dirty="0"/>
              <a:t>K, D′</a:t>
            </a:r>
            <a:r>
              <a:rPr lang="en-US" altLang="zh-CN" sz="1400" dirty="0"/>
              <a:t>1</a:t>
            </a:r>
            <a:r>
              <a:rPr lang="en-US" altLang="zh-CN" i="1" dirty="0"/>
              <a:t>||D′</a:t>
            </a:r>
            <a:r>
              <a:rPr lang="en-US" altLang="zh-CN" sz="1400" dirty="0"/>
              <a:t>2</a:t>
            </a:r>
            <a:r>
              <a:rPr lang="en-US" altLang="zh-CN" dirty="0"/>
              <a:t>) = </a:t>
            </a:r>
            <a:r>
              <a:rPr lang="en-US" altLang="zh-CN" i="1" dirty="0"/>
              <a:t>O′</a:t>
            </a:r>
            <a:r>
              <a:rPr lang="en-US" altLang="zh-CN" sz="1400" dirty="0"/>
              <a:t>2</a:t>
            </a:r>
            <a:r>
              <a:rPr lang="zh-CN" altLang="en-US" dirty="0"/>
              <a:t>；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输出</a:t>
            </a:r>
            <a:r>
              <a:rPr lang="en-US" altLang="zh-CN" dirty="0"/>
              <a:t>(</a:t>
            </a:r>
            <a:r>
              <a:rPr lang="en-US" altLang="zh-CN" i="1" dirty="0"/>
              <a:t>D</a:t>
            </a:r>
            <a:r>
              <a:rPr lang="en-US" altLang="zh-CN" sz="1400" dirty="0"/>
              <a:t>1</a:t>
            </a:r>
            <a:r>
              <a:rPr lang="en-US" altLang="zh-CN" dirty="0"/>
              <a:t>||</a:t>
            </a:r>
            <a:r>
              <a:rPr lang="en-US" altLang="zh-CN" i="1" dirty="0"/>
              <a:t> D</a:t>
            </a:r>
            <a:r>
              <a:rPr lang="en-US" altLang="zh-CN" sz="1400" dirty="0"/>
              <a:t>2</a:t>
            </a:r>
            <a:r>
              <a:rPr lang="en-US" altLang="zh-CN" i="1" dirty="0"/>
              <a:t>, O′</a:t>
            </a:r>
            <a:r>
              <a:rPr lang="en-US" altLang="zh-CN" sz="1400" dirty="0"/>
              <a:t>2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AD0FE4-5176-4FB7-9487-D2A3B7C3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25</a:t>
            </a:fld>
            <a:endParaRPr lang="zh-CN" altLang="en-US" dirty="0">
              <a:solidFill>
                <a:srgbClr val="464653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A3420D1-6E7A-4E19-A1DD-770007CD01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51015"/>
          <a:stretch/>
        </p:blipFill>
        <p:spPr>
          <a:xfrm>
            <a:off x="7717462" y="559212"/>
            <a:ext cx="4064635" cy="39057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14A337C-7CB2-4F99-A246-FF995FFD5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3026" y="3673966"/>
            <a:ext cx="362001" cy="34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46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9B399A-D70D-4DE1-9D5D-F21A80BF2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通用性伪造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F3609DC-3A27-4911-AA8C-E5D7E53D4E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尝试恢复等价密钥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acc>
                  </m:oMath>
                </a14:m>
                <a:r>
                  <a:rPr lang="en-US" altLang="zh-CN" i="1" dirty="0"/>
                  <a:t>H</a:t>
                </a:r>
                <a:r>
                  <a:rPr lang="en-US" altLang="zh-CN" dirty="0"/>
                  <a:t>(</a:t>
                </a:r>
                <a:r>
                  <a:rPr lang="en-US" altLang="zh-CN" i="1" dirty="0"/>
                  <a:t>K</a:t>
                </a:r>
                <a:r>
                  <a:rPr lang="en-US" altLang="zh-CN" dirty="0"/>
                  <a:t>)</a:t>
                </a:r>
              </a:p>
              <a:p>
                <a:r>
                  <a:rPr lang="zh-CN" altLang="en-US" dirty="0"/>
                  <a:t>得到中间链接变量的值，则无需知道</a:t>
                </a:r>
                <a:r>
                  <a:rPr lang="en-US" altLang="zh-CN" i="1" dirty="0"/>
                  <a:t>K</a:t>
                </a:r>
                <a:r>
                  <a:rPr lang="zh-CN" altLang="en-US" dirty="0"/>
                  <a:t>，即可计算任意消息</a:t>
                </a:r>
                <a:r>
                  <a:rPr lang="en-US" altLang="zh-CN" i="1" dirty="0"/>
                  <a:t>M </a:t>
                </a:r>
                <a:r>
                  <a:rPr lang="zh-CN" altLang="en-US" dirty="0"/>
                  <a:t>的杂凑值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F3609DC-3A27-4911-AA8C-E5D7E53D4E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65" t="-13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B135BD-1FF3-40A1-9208-2CFF14E71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CD09C5-75E1-4379-83E0-879119D51412}" type="slidenum">
              <a:rPr kumimoji="0" lang="zh-CN" altLang="en-US" sz="1100" b="1" i="0" u="none" strike="noStrike" kern="1200" cap="none" spc="-70" normalizeH="0" baseline="0" noProof="0" smtClean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Rockwell" panose="02060603020205020403"/>
                <a:ea typeface="方正姚体" panose="02010601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100" b="1" i="0" u="none" strike="noStrike" kern="1200" cap="none" spc="-70" normalizeH="0" baseline="0" noProof="0" dirty="0">
              <a:ln>
                <a:noFill/>
              </a:ln>
              <a:solidFill>
                <a:srgbClr val="464653"/>
              </a:solidFill>
              <a:effectLst/>
              <a:uLnTx/>
              <a:uFillTx/>
              <a:latin typeface="Rockwell" panose="02060603020205020403"/>
              <a:ea typeface="方正姚体" panose="02010601030101010101" pitchFamily="2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100C8E1-F46D-4F06-9AFD-3B3FF2BC5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285" y="3167026"/>
            <a:ext cx="6125430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91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849BB1-E303-5344-A886-5685206D8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小结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832CCB-8EEB-A44F-AD2B-B6C1B4BAD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能够利用长度扩展攻击找第二原像或进行消息认证码的攻击</a:t>
            </a:r>
          </a:p>
          <a:p>
            <a:r>
              <a:rPr lang="zh-CN" altLang="en-US" dirty="0"/>
              <a:t>对</a:t>
            </a:r>
            <a:r>
              <a:rPr lang="en-US" altLang="zh-CN" dirty="0"/>
              <a:t>MD</a:t>
            </a:r>
            <a:r>
              <a:rPr lang="zh-CN" altLang="en-US" dirty="0"/>
              <a:t>结构的几种常见攻击</a:t>
            </a:r>
            <a:endParaRPr kumimoji="1" lang="en-US" altLang="zh-CN" dirty="0"/>
          </a:p>
          <a:p>
            <a:r>
              <a:rPr kumimoji="1" lang="zh-CN" altLang="en-US" dirty="0"/>
              <a:t>简要介绍比特追踪法的思想，掌握布尔函数性质对差分传播充分条件的推导</a:t>
            </a:r>
            <a:endParaRPr kumimoji="1" lang="en-US" altLang="zh-CN" dirty="0"/>
          </a:p>
          <a:p>
            <a:r>
              <a:rPr kumimoji="1" lang="zh-CN" altLang="en-US" dirty="0"/>
              <a:t>概述消息认证码的安全性分析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161378-0E65-0C4F-9A39-98CAAA06D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CD09C5-75E1-4379-83E0-879119D51412}" type="slidenum">
              <a:rPr kumimoji="0" lang="zh-CN" altLang="en-US" sz="1100" b="1" i="0" u="none" strike="noStrike" kern="1200" cap="none" spc="-70" normalizeH="0" baseline="0" noProof="0" smtClean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Rockwell" panose="02060603020205020403"/>
                <a:ea typeface="方正姚体" panose="02010601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100" b="1" i="0" u="none" strike="noStrike" kern="1200" cap="none" spc="-70" normalizeH="0" baseline="0" noProof="0" dirty="0">
              <a:ln>
                <a:noFill/>
              </a:ln>
              <a:solidFill>
                <a:srgbClr val="464653"/>
              </a:solidFill>
              <a:effectLst/>
              <a:uLnTx/>
              <a:uFillTx/>
              <a:latin typeface="Rockwell" panose="02060603020205020403"/>
              <a:ea typeface="方正姚体" panose="02010601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4596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B8FACE8-0B38-DF49-B73C-5CD50658C7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kumimoji="1" lang="zh-CN" altLang="en-US" dirty="0"/>
              <a:t>密码分析学</a:t>
            </a:r>
            <a:br>
              <a:rPr kumimoji="1" lang="en-US" altLang="zh-CN" dirty="0"/>
            </a:br>
            <a:r>
              <a:rPr kumimoji="1" lang="zh-CN" altLang="en-US" dirty="0"/>
              <a:t>展示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复习周</a:t>
            </a:r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30115599-91B4-D44D-8E12-582A265AD6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8144" y="4468031"/>
            <a:ext cx="7891272" cy="1069848"/>
          </a:xfrm>
        </p:spPr>
        <p:txBody>
          <a:bodyPr>
            <a:noAutofit/>
          </a:bodyPr>
          <a:lstStyle/>
          <a:p>
            <a:pPr algn="ctr">
              <a:spcBef>
                <a:spcPct val="0"/>
              </a:spcBef>
              <a:buClrTx/>
              <a:buSzTx/>
            </a:pPr>
            <a:r>
              <a:rPr lang="zh-CN" altLang="en-US" sz="3600" dirty="0">
                <a:solidFill>
                  <a:srgbClr val="000000"/>
                </a:solidFill>
                <a:latin typeface="Times New Roman" pitchFamily="18" charset="0"/>
                <a:ea typeface="华文新魏"/>
                <a:cs typeface="Times New Roman" pitchFamily="18" charset="0"/>
              </a:rPr>
              <a:t>王薇</a:t>
            </a:r>
            <a:endParaRPr lang="en-US" altLang="zh-CN" sz="3600" dirty="0">
              <a:solidFill>
                <a:srgbClr val="000000"/>
              </a:solidFill>
              <a:latin typeface="Times New Roman" pitchFamily="18" charset="0"/>
              <a:ea typeface="华文新魏"/>
              <a:cs typeface="Times New Roman" pitchFamily="18" charset="0"/>
            </a:endParaRPr>
          </a:p>
          <a:p>
            <a:pPr algn="ctr">
              <a:spcBef>
                <a:spcPct val="0"/>
              </a:spcBef>
              <a:buClrTx/>
              <a:buSzTx/>
            </a:pPr>
            <a:r>
              <a:rPr lang="en-US" altLang="zh-CN" sz="3600" dirty="0" err="1">
                <a:solidFill>
                  <a:srgbClr val="000000"/>
                </a:solidFill>
                <a:latin typeface="Times New Roman" pitchFamily="18" charset="0"/>
                <a:ea typeface="华文新魏"/>
                <a:cs typeface="Times New Roman" pitchFamily="18" charset="0"/>
              </a:rPr>
              <a:t>weiwangsdu@sdu.edu.cn</a:t>
            </a:r>
            <a:endParaRPr lang="en-US" altLang="zh-CN" sz="3600" dirty="0">
              <a:solidFill>
                <a:srgbClr val="000000"/>
              </a:solidFill>
              <a:latin typeface="Times New Roman" pitchFamily="18" charset="0"/>
              <a:ea typeface="华文新魏"/>
              <a:cs typeface="Times New Roman" pitchFamily="18" charset="0"/>
            </a:endParaRPr>
          </a:p>
          <a:p>
            <a:pPr algn="ctr"/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2023-2024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学年第一学期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F5A612-072B-D342-A6DF-A65DE08F34A5}"/>
              </a:ext>
            </a:extLst>
          </p:cNvPr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6CB182C-F8A4-F048-A8D3-17F4040FB5CB}"/>
              </a:ext>
            </a:extLst>
          </p:cNvPr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0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017D99-62A2-1340-A9A9-A24D9AFEF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本课程主要内容</a:t>
            </a:r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8E80E97F-2CCB-9749-97F2-B37177CBB07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919536" y="1196976"/>
          <a:ext cx="8496944" cy="4975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5D5FB2-4455-D542-951F-30BC162D6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29</a:t>
            </a:fld>
            <a:endParaRPr lang="zh-CN" altLang="en-US" dirty="0">
              <a:solidFill>
                <a:srgbClr val="464653"/>
              </a:solidFill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3242F74A-F152-B046-8F46-FAD405024114}"/>
              </a:ext>
            </a:extLst>
          </p:cNvPr>
          <p:cNvSpPr/>
          <p:nvPr/>
        </p:nvSpPr>
        <p:spPr>
          <a:xfrm>
            <a:off x="8697687" y="2906304"/>
            <a:ext cx="1728192" cy="688630"/>
          </a:xfrm>
          <a:prstGeom prst="roundRect">
            <a:avLst/>
          </a:prstGeom>
          <a:solidFill>
            <a:srgbClr val="D448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相关密钥攻击概述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E5D29764-215F-B948-8F42-09B866D39331}"/>
              </a:ext>
            </a:extLst>
          </p:cNvPr>
          <p:cNvSpPr/>
          <p:nvPr/>
        </p:nvSpPr>
        <p:spPr>
          <a:xfrm>
            <a:off x="8688288" y="3720675"/>
            <a:ext cx="1728192" cy="688630"/>
          </a:xfrm>
          <a:prstGeom prst="roundRect">
            <a:avLst/>
          </a:prstGeom>
          <a:solidFill>
            <a:srgbClr val="D448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杂凑函数的安全性分析概述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B078A87C-F532-2A4E-91E3-E4A49CE3DBD8}"/>
              </a:ext>
            </a:extLst>
          </p:cNvPr>
          <p:cNvSpPr/>
          <p:nvPr/>
        </p:nvSpPr>
        <p:spPr>
          <a:xfrm>
            <a:off x="8707085" y="2091934"/>
            <a:ext cx="1728192" cy="688630"/>
          </a:xfrm>
          <a:prstGeom prst="roundRect">
            <a:avLst/>
          </a:prstGeom>
          <a:solidFill>
            <a:srgbClr val="D448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广义生日攻击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3B7DC6D-0084-41E1-95C5-6814BF93CC23}"/>
              </a:ext>
            </a:extLst>
          </p:cNvPr>
          <p:cNvCxnSpPr/>
          <p:nvPr/>
        </p:nvCxnSpPr>
        <p:spPr>
          <a:xfrm>
            <a:off x="8707085" y="2906304"/>
            <a:ext cx="1709395" cy="61466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6">
            <a:extLst>
              <a:ext uri="{FF2B5EF4-FFF2-40B4-BE49-F238E27FC236}">
                <a16:creationId xmlns:a16="http://schemas.microsoft.com/office/drawing/2014/main" id="{F7258F49-7006-446E-9C25-A11839A9F370}"/>
              </a:ext>
            </a:extLst>
          </p:cNvPr>
          <p:cNvSpPr/>
          <p:nvPr/>
        </p:nvSpPr>
        <p:spPr>
          <a:xfrm>
            <a:off x="8707085" y="4535046"/>
            <a:ext cx="1728192" cy="688630"/>
          </a:xfrm>
          <a:prstGeom prst="roundRect">
            <a:avLst/>
          </a:prstGeom>
          <a:solidFill>
            <a:srgbClr val="D448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latin typeface="黑体" panose="02010609060101010101" pitchFamily="49" charset="-122"/>
                <a:ea typeface="黑体" panose="02010609060101010101" pitchFamily="49" charset="-122"/>
              </a:rPr>
              <a:t>MAC</a:t>
            </a:r>
            <a:r>
              <a:rPr kumimoji="1" lang="zh-CN" altLang="en-US" sz="1600"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kumimoji="1"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安全性分析概述</a:t>
            </a:r>
          </a:p>
        </p:txBody>
      </p:sp>
    </p:spTree>
    <p:extLst>
      <p:ext uri="{BB962C8B-B14F-4D97-AF65-F5344CB8AC3E}">
        <p14:creationId xmlns:p14="http://schemas.microsoft.com/office/powerpoint/2010/main" val="2063026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7FD1F8-7C7C-4145-9C80-422BD94CE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</a:t>
            </a:r>
            <a:r>
              <a:rPr lang="zh-CN" altLang="en-US" dirty="0">
                <a:solidFill>
                  <a:srgbClr val="FF0000"/>
                </a:solidFill>
              </a:rPr>
              <a:t>强化</a:t>
            </a:r>
            <a:r>
              <a:rPr lang="en-US" altLang="zh-CN" dirty="0"/>
              <a:t>MD</a:t>
            </a:r>
            <a:r>
              <a:rPr lang="zh-CN" altLang="en-US" dirty="0"/>
              <a:t>结构的第二原像攻击</a:t>
            </a:r>
            <a:r>
              <a:rPr lang="en-US" altLang="zh-CN" dirty="0"/>
              <a:t>——</a:t>
            </a:r>
            <a:r>
              <a:rPr lang="zh-CN" altLang="en-US" dirty="0"/>
              <a:t>长消息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CC50C7-D40C-4EAB-AEC3-0E9E16B528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复杂度分析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r>
                  <a:rPr lang="zh-CN" altLang="en-US" dirty="0"/>
                  <a:t>若消息的长度可以达到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dirty="0"/>
                  <a:t>个分块</a:t>
                </a:r>
                <a:endParaRPr lang="en-US" altLang="zh-CN" dirty="0"/>
              </a:p>
              <a:p>
                <a:r>
                  <a:rPr lang="zh-CN" altLang="en-US" dirty="0"/>
                  <a:t>构造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碰撞</m:t>
                    </m:r>
                  </m:oMath>
                </a14:m>
                <a:r>
                  <a:rPr lang="zh-CN" altLang="en-US" dirty="0"/>
                  <a:t>的复杂度：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/2+1</m:t>
                        </m:r>
                      </m:sup>
                    </m:sSup>
                  </m:oMath>
                </a14:m>
                <a:r>
                  <a:rPr lang="zh-CN" altLang="en-US" dirty="0"/>
                  <a:t>次压缩函数计算</a:t>
                </a:r>
                <a:endParaRPr lang="en-US" altLang="zh-CN" dirty="0"/>
              </a:p>
              <a:p>
                <a:r>
                  <a:rPr lang="zh-CN" altLang="en-US" dirty="0"/>
                  <a:t>表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的大小：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表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的大小需要达到：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zh-CN" altLang="en-US" dirty="0"/>
                  <a:t>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𝑙𝑖𝑛𝑘</m:t>
                        </m:r>
                      </m:sub>
                    </m:sSub>
                  </m:oMath>
                </a14:m>
                <a:r>
                  <a:rPr lang="zh-CN" altLang="en-US" dirty="0"/>
                  <a:t>的可能性大小</a:t>
                </a:r>
              </a:p>
              <a:p>
                <a:r>
                  <a:rPr lang="zh-CN" altLang="en-US" dirty="0"/>
                  <a:t>从而总复杂度：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/2+1</m:t>
                        </m:r>
                      </m:sup>
                    </m:sSup>
                  </m:oMath>
                </a14:m>
                <a:r>
                  <a:rPr lang="en-US" altLang="zh-CN" dirty="0"/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当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</m:oMath>
                </a14:m>
                <a:r>
                  <a:rPr lang="zh-CN" altLang="en-US" dirty="0"/>
                  <a:t>时，相当于碰撞攻击的复杂度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CC50C7-D40C-4EAB-AEC3-0E9E16B528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65" t="-14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A6EAD1-DEEA-4576-8655-E79A2C380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3</a:t>
            </a:fld>
            <a:endParaRPr lang="zh-CN" altLang="en-US" dirty="0">
              <a:solidFill>
                <a:srgbClr val="464653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F3AFC9-0917-431A-B714-A74FF44E3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8553" y="965495"/>
            <a:ext cx="4556861" cy="144991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5C4F7B2-5504-42BF-8EDC-107CD89F72FB}"/>
              </a:ext>
            </a:extLst>
          </p:cNvPr>
          <p:cNvSpPr/>
          <p:nvPr/>
        </p:nvSpPr>
        <p:spPr>
          <a:xfrm>
            <a:off x="7866212" y="2033708"/>
            <a:ext cx="4587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</a:t>
            </a:r>
            <a:endParaRPr lang="zh-CN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56AB91F-9D82-42EA-BDDD-787678879B00}"/>
              </a:ext>
            </a:extLst>
          </p:cNvPr>
          <p:cNvSpPr/>
          <p:nvPr/>
        </p:nvSpPr>
        <p:spPr>
          <a:xfrm>
            <a:off x="10150997" y="1886347"/>
            <a:ext cx="4587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</a:t>
            </a:r>
            <a:endParaRPr lang="zh-CN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7527F06-0E5F-47CE-85B9-53EC9AF63861}"/>
              </a:ext>
            </a:extLst>
          </p:cNvPr>
          <p:cNvSpPr/>
          <p:nvPr/>
        </p:nvSpPr>
        <p:spPr>
          <a:xfrm>
            <a:off x="8582308" y="885527"/>
            <a:ext cx="4587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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0507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DFD08E-0547-0647-A29B-6B871957E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考核方式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043FC6-B6D8-CD4A-AA5F-EE88E45D0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792" y="1116784"/>
            <a:ext cx="11951207" cy="5284016"/>
          </a:xfrm>
          <a:ln>
            <a:solidFill>
              <a:schemeClr val="accent5"/>
            </a:solidFill>
          </a:ln>
        </p:spPr>
        <p:txBody>
          <a:bodyPr>
            <a:normAutofit fontScale="92500"/>
          </a:bodyPr>
          <a:lstStyle/>
          <a:p>
            <a:r>
              <a:rPr lang="zh-CN" altLang="en-US" dirty="0"/>
              <a:t>最终成绩构成（满分</a:t>
            </a:r>
            <a:r>
              <a:rPr lang="en-US" altLang="zh-CN" dirty="0"/>
              <a:t>100</a:t>
            </a:r>
            <a:r>
              <a:rPr lang="zh-CN" altLang="en-US" dirty="0"/>
              <a:t>分）</a:t>
            </a:r>
            <a:endParaRPr lang="en-US" altLang="zh-CN" dirty="0"/>
          </a:p>
          <a:p>
            <a:pPr lvl="1"/>
            <a:r>
              <a:rPr lang="zh-CN" altLang="en-US" dirty="0"/>
              <a:t>平时成绩 </a:t>
            </a:r>
            <a:r>
              <a:rPr lang="en-US" altLang="zh-CN" b="1" dirty="0">
                <a:solidFill>
                  <a:srgbClr val="C00000"/>
                </a:solidFill>
              </a:rPr>
              <a:t>*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50%  </a:t>
            </a:r>
            <a:r>
              <a:rPr lang="en-US" altLang="zh-CN" dirty="0"/>
              <a:t>+ </a:t>
            </a:r>
            <a:r>
              <a:rPr lang="zh-CN" altLang="en-US" dirty="0"/>
              <a:t>期末成绩 </a:t>
            </a:r>
            <a:r>
              <a:rPr lang="en-US" altLang="zh-CN" dirty="0"/>
              <a:t>* 50%</a:t>
            </a:r>
          </a:p>
          <a:p>
            <a:r>
              <a:rPr lang="zh-CN" altLang="en-US" dirty="0"/>
              <a:t>平时成绩（满分</a:t>
            </a:r>
            <a:r>
              <a:rPr lang="en-US" altLang="zh-CN" dirty="0"/>
              <a:t>100</a:t>
            </a:r>
            <a:r>
              <a:rPr lang="zh-CN" altLang="en-US" dirty="0"/>
              <a:t>分）</a:t>
            </a:r>
            <a:endParaRPr lang="en-US" altLang="zh-CN" dirty="0"/>
          </a:p>
          <a:p>
            <a:pPr lvl="1"/>
            <a:r>
              <a:rPr lang="zh-CN" altLang="en-US" dirty="0"/>
              <a:t>实验课（</a:t>
            </a:r>
            <a:r>
              <a:rPr lang="en-US" altLang="zh-CN" dirty="0"/>
              <a:t>68’=4*17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上课提问及雨课堂（</a:t>
            </a:r>
            <a:r>
              <a:rPr lang="en-US" altLang="zh-CN" dirty="0"/>
              <a:t>22’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每人被提问至少一次，在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+1’/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次，答对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+2’/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次；提问不在视同缺勤且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-2 ’/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次；</a:t>
            </a:r>
            <a:r>
              <a:rPr lang="zh-CN" altLang="en-US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主动回答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酌情加分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雨课堂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17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次，出勤率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95%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以上；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答对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一半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以上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+1 ’/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次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；优秀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+2 ’/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次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没做视同缺勤；题目较多时降低了答对比例，提高了加分值</a:t>
            </a:r>
            <a:endParaRPr lang="en-US" altLang="zh-CN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dirty="0"/>
              <a:t>随堂测试（</a:t>
            </a:r>
            <a:r>
              <a:rPr lang="en-US" altLang="zh-CN" dirty="0"/>
              <a:t>10’=2*5</a:t>
            </a:r>
            <a:r>
              <a:rPr lang="zh-CN" altLang="en-US" dirty="0"/>
              <a:t>）：没交视同缺勤</a:t>
            </a:r>
            <a:r>
              <a:rPr lang="zh-CN" altLang="en-US" dirty="0">
                <a:solidFill>
                  <a:srgbClr val="C00000"/>
                </a:solidFill>
              </a:rPr>
              <a:t>且</a:t>
            </a:r>
            <a:r>
              <a:rPr lang="en-US" altLang="zh-CN" dirty="0">
                <a:solidFill>
                  <a:srgbClr val="C00000"/>
                </a:solidFill>
              </a:rPr>
              <a:t>-2 ’/</a:t>
            </a:r>
            <a:r>
              <a:rPr lang="zh-CN" altLang="zh-CN" dirty="0">
                <a:solidFill>
                  <a:srgbClr val="C00000"/>
                </a:solidFill>
              </a:rPr>
              <a:t>次</a:t>
            </a:r>
            <a:r>
              <a:rPr lang="zh-CN" altLang="en-US" dirty="0">
                <a:solidFill>
                  <a:srgbClr val="C00000"/>
                </a:solidFill>
              </a:rPr>
              <a:t>，第</a:t>
            </a:r>
            <a:r>
              <a:rPr lang="en-US" altLang="zh-CN" dirty="0">
                <a:solidFill>
                  <a:srgbClr val="C00000"/>
                </a:solidFill>
              </a:rPr>
              <a:t>1</a:t>
            </a:r>
            <a:r>
              <a:rPr lang="zh-CN" altLang="en-US" dirty="0">
                <a:solidFill>
                  <a:srgbClr val="C00000"/>
                </a:solidFill>
              </a:rPr>
              <a:t>次成绩已修正；第</a:t>
            </a:r>
            <a:r>
              <a:rPr lang="en-US" altLang="zh-CN" dirty="0">
                <a:solidFill>
                  <a:srgbClr val="C00000"/>
                </a:solidFill>
              </a:rPr>
              <a:t>2</a:t>
            </a:r>
            <a:r>
              <a:rPr lang="zh-CN" altLang="en-US" dirty="0">
                <a:solidFill>
                  <a:srgbClr val="C00000"/>
                </a:solidFill>
              </a:rPr>
              <a:t>次测试结果不理想</a:t>
            </a:r>
            <a:endParaRPr lang="en-US" altLang="zh-CN" dirty="0"/>
          </a:p>
          <a:p>
            <a:pPr lvl="1"/>
            <a:r>
              <a:rPr lang="zh-CN" altLang="en-US" dirty="0"/>
              <a:t>小组展示和教材意见（附加分，</a:t>
            </a:r>
            <a:r>
              <a:rPr lang="en-US" altLang="zh-CN" dirty="0"/>
              <a:t>10’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zh-CN" dirty="0"/>
              <a:t>期末考试</a:t>
            </a:r>
            <a:r>
              <a:rPr lang="zh-CN" altLang="en-US" dirty="0"/>
              <a:t>（满分</a:t>
            </a:r>
            <a:r>
              <a:rPr lang="en-US" altLang="zh-CN" dirty="0"/>
              <a:t>100</a:t>
            </a:r>
            <a:r>
              <a:rPr lang="zh-CN" altLang="en-US" dirty="0"/>
              <a:t>分）</a:t>
            </a:r>
            <a:r>
              <a:rPr lang="zh-CN" altLang="zh-CN" dirty="0"/>
              <a:t>闭卷</a:t>
            </a:r>
            <a:r>
              <a:rPr lang="zh-CN" altLang="en-US" dirty="0"/>
              <a:t>，</a:t>
            </a:r>
            <a:r>
              <a:rPr lang="zh-CN" altLang="en-US" b="1" dirty="0">
                <a:solidFill>
                  <a:srgbClr val="C00000"/>
                </a:solidFill>
              </a:rPr>
              <a:t>无需计算器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2"/>
            <a:r>
              <a:rPr lang="zh-CN" altLang="en-US" sz="2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选择、填空、综合分析</a:t>
            </a:r>
            <a:endParaRPr lang="en-US" altLang="zh-CN" sz="2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/>
            <a:endParaRPr lang="en-US" altLang="zh-CN" sz="2000" dirty="0"/>
          </a:p>
          <a:p>
            <a:pPr lvl="1"/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9DBE3C-7BFD-C445-9261-EE7E6BED6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30</a:t>
            </a:fld>
            <a:endParaRPr lang="zh-CN" altLang="en-US" dirty="0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06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8EA12E-2888-4C61-8F0C-8C95F606B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FFAB56-D7DC-4200-ACF0-89A687368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C0811C-8245-46E3-B740-F5B0F9EA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31</a:t>
            </a:fld>
            <a:endParaRPr lang="zh-CN" altLang="en-US" dirty="0">
              <a:solidFill>
                <a:srgbClr val="464653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EA56C1-1B69-4E5B-B9EF-01BDAB1CC2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44"/>
          <a:stretch/>
        </p:blipFill>
        <p:spPr>
          <a:xfrm>
            <a:off x="199573" y="1918447"/>
            <a:ext cx="11599867" cy="151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9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EE1A2F-97BF-EF41-9B06-BE749020F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实验评分准则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C6A539-9FAC-3147-9AE8-C0AF1EC04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938463"/>
            <a:ext cx="10363200" cy="5919537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按时上交：≥</a:t>
            </a:r>
            <a:r>
              <a:rPr kumimoji="1" lang="en-US" altLang="zh-CN"/>
              <a:t>10’</a:t>
            </a:r>
          </a:p>
          <a:p>
            <a:r>
              <a:rPr kumimoji="1" lang="zh-CN" altLang="en-US"/>
              <a:t> 共</a:t>
            </a:r>
            <a:r>
              <a:rPr kumimoji="1" lang="en-US" altLang="zh-CN"/>
              <a:t>28</a:t>
            </a:r>
            <a:r>
              <a:rPr kumimoji="1" lang="zh-CN" altLang="en-US"/>
              <a:t>个</a:t>
            </a:r>
            <a:r>
              <a:rPr kumimoji="1" lang="zh-CN" altLang="en-US" dirty="0"/>
              <a:t>小组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实验</a:t>
            </a:r>
            <a:r>
              <a:rPr kumimoji="1" lang="en-US" altLang="zh-CN" dirty="0"/>
              <a:t>1</a:t>
            </a:r>
            <a:r>
              <a:rPr kumimoji="1" lang="zh-CN" altLang="en-US"/>
              <a:t>：第</a:t>
            </a:r>
            <a:r>
              <a:rPr kumimoji="1" lang="en-US" altLang="zh-CN"/>
              <a:t>6</a:t>
            </a:r>
            <a:r>
              <a:rPr kumimoji="1" lang="zh-CN" altLang="en-US"/>
              <a:t>组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实验</a:t>
            </a:r>
            <a:r>
              <a:rPr kumimoji="1" lang="en-US" altLang="zh-CN"/>
              <a:t>2</a:t>
            </a:r>
            <a:r>
              <a:rPr kumimoji="1" lang="zh-CN" altLang="en-US"/>
              <a:t>：第</a:t>
            </a:r>
            <a:r>
              <a:rPr kumimoji="1" lang="en-US" altLang="zh-CN"/>
              <a:t>14</a:t>
            </a:r>
            <a:r>
              <a:rPr kumimoji="1" lang="zh-CN" altLang="en-US"/>
              <a:t>组</a:t>
            </a:r>
            <a:endParaRPr kumimoji="1" lang="en-US" altLang="zh-CN"/>
          </a:p>
          <a:p>
            <a:pPr lvl="1"/>
            <a:r>
              <a:rPr kumimoji="1" lang="zh-CN" altLang="en-US"/>
              <a:t>实验</a:t>
            </a:r>
            <a:r>
              <a:rPr kumimoji="1" lang="en-US" altLang="zh-CN"/>
              <a:t>3</a:t>
            </a:r>
            <a:r>
              <a:rPr kumimoji="1" lang="zh-CN" altLang="en-US"/>
              <a:t>：第</a:t>
            </a:r>
            <a:r>
              <a:rPr kumimoji="1" lang="en-US" altLang="zh-CN"/>
              <a:t>20</a:t>
            </a:r>
            <a:r>
              <a:rPr kumimoji="1" lang="zh-CN" altLang="en-US"/>
              <a:t>组、第</a:t>
            </a:r>
            <a:r>
              <a:rPr kumimoji="1" lang="en-US" altLang="zh-CN"/>
              <a:t>10</a:t>
            </a:r>
            <a:r>
              <a:rPr kumimoji="1" lang="zh-CN" altLang="en-US"/>
              <a:t>组</a:t>
            </a:r>
            <a:endParaRPr kumimoji="1" lang="en-US" altLang="zh-CN"/>
          </a:p>
          <a:p>
            <a:pPr lvl="1"/>
            <a:r>
              <a:rPr kumimoji="1" lang="zh-CN" altLang="en-US"/>
              <a:t>实验</a:t>
            </a:r>
            <a:r>
              <a:rPr kumimoji="1" lang="en-US" altLang="zh-CN"/>
              <a:t>4</a:t>
            </a:r>
            <a:r>
              <a:rPr kumimoji="1" lang="zh-CN" altLang="en-US"/>
              <a:t>：第</a:t>
            </a:r>
            <a:r>
              <a:rPr kumimoji="1" lang="en-US" altLang="zh-CN"/>
              <a:t>5</a:t>
            </a:r>
            <a:r>
              <a:rPr kumimoji="1" lang="zh-CN" altLang="en-US"/>
              <a:t>组（</a:t>
            </a:r>
            <a:r>
              <a:rPr kumimoji="1" lang="en-US" altLang="zh-CN"/>
              <a:t>sm4</a:t>
            </a:r>
            <a:r>
              <a:rPr kumimoji="1" lang="zh-CN" altLang="en-US"/>
              <a:t>）、第</a:t>
            </a:r>
            <a:r>
              <a:rPr kumimoji="1" lang="en-US" altLang="zh-CN"/>
              <a:t>4</a:t>
            </a:r>
            <a:r>
              <a:rPr kumimoji="1" lang="zh-CN" altLang="en-US"/>
              <a:t>组（</a:t>
            </a:r>
            <a:r>
              <a:rPr kumimoji="1" lang="en-US" altLang="zh-CN"/>
              <a:t>ublock</a:t>
            </a:r>
            <a:r>
              <a:rPr kumimoji="1" lang="zh-CN" altLang="en-US"/>
              <a:t>）、第</a:t>
            </a:r>
            <a:r>
              <a:rPr kumimoji="1" lang="en-US" altLang="zh-CN"/>
              <a:t>25</a:t>
            </a:r>
            <a:r>
              <a:rPr kumimoji="1" lang="zh-CN" altLang="en-US"/>
              <a:t>组（</a:t>
            </a:r>
            <a:r>
              <a:rPr kumimoji="1" lang="en-US" altLang="zh-CN"/>
              <a:t>sm4</a:t>
            </a:r>
            <a:r>
              <a:rPr kumimoji="1" lang="zh-CN" altLang="en-US"/>
              <a:t>）、第</a:t>
            </a:r>
            <a:r>
              <a:rPr kumimoji="1" lang="en-US" altLang="zh-CN"/>
              <a:t>21</a:t>
            </a:r>
            <a:r>
              <a:rPr kumimoji="1" lang="zh-CN" altLang="en-US"/>
              <a:t>组（</a:t>
            </a:r>
            <a:r>
              <a:rPr kumimoji="1" lang="en-US" altLang="zh-CN"/>
              <a:t>ublock</a:t>
            </a:r>
            <a:r>
              <a:rPr kumimoji="1" lang="zh-CN" altLang="en-US"/>
              <a:t>）、第</a:t>
            </a:r>
            <a:r>
              <a:rPr kumimoji="1" lang="en-US" altLang="zh-CN"/>
              <a:t>1</a:t>
            </a:r>
            <a:r>
              <a:rPr kumimoji="1" lang="zh-CN" altLang="en-US"/>
              <a:t>组（</a:t>
            </a:r>
            <a:r>
              <a:rPr kumimoji="1" lang="en-US" altLang="zh-CN"/>
              <a:t>ballet</a:t>
            </a:r>
            <a:r>
              <a:rPr kumimoji="1" lang="zh-CN" altLang="en-US"/>
              <a:t>）</a:t>
            </a:r>
            <a:endParaRPr kumimoji="1"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FDAD21-8E90-0C4B-A6EE-8CB3735D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32</a:t>
            </a:fld>
            <a:endParaRPr lang="zh-CN" altLang="en-US" dirty="0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64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5A48A8-D933-2040-9BB5-E7D9885FF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实验一评分准则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0369B00-65E0-4075-A0B0-062B8FC5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2400" dirty="0">
                <a:solidFill>
                  <a:srgbClr val="C00000"/>
                </a:solidFill>
                <a:latin typeface="+mn-ea"/>
              </a:rPr>
              <a:t>实验每个问题都做出来得基础分</a:t>
            </a:r>
            <a:r>
              <a:rPr lang="en-US" altLang="zh-CN" sz="2400" dirty="0">
                <a:solidFill>
                  <a:srgbClr val="C00000"/>
                </a:solidFill>
                <a:latin typeface="+mn-ea"/>
              </a:rPr>
              <a:t>14</a:t>
            </a:r>
            <a:endParaRPr lang="en-US" altLang="zh-CN" sz="2400" dirty="0">
              <a:latin typeface="+mn-ea"/>
            </a:endParaRPr>
          </a:p>
          <a:p>
            <a:pPr marL="0" indent="0">
              <a:buNone/>
            </a:pPr>
            <a:r>
              <a:rPr lang="en-US" altLang="zh-CN" sz="2400" dirty="0">
                <a:latin typeface="+mn-ea"/>
              </a:rPr>
              <a:t>1</a:t>
            </a:r>
            <a:r>
              <a:rPr lang="zh-CN" altLang="en-US" sz="2400" dirty="0">
                <a:latin typeface="+mn-ea"/>
              </a:rPr>
              <a:t>）</a:t>
            </a:r>
            <a:r>
              <a:rPr lang="zh-CN" altLang="en-US" sz="2400">
                <a:latin typeface="+mn-ea"/>
              </a:rPr>
              <a:t>给定明文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wetter</a:t>
            </a:r>
            <a:r>
              <a:rPr lang="zh-CN" altLang="en-US" sz="2400">
                <a:latin typeface="+mn-ea"/>
              </a:rPr>
              <a:t>，</a:t>
            </a:r>
            <a:r>
              <a:rPr lang="zh-CN" altLang="en-US" sz="2400" dirty="0">
                <a:latin typeface="+mn-ea"/>
              </a:rPr>
              <a:t>按照以下给定参数，编程实现</a:t>
            </a:r>
            <a:r>
              <a:rPr lang="en-US" altLang="zh-CN" sz="2400" dirty="0">
                <a:latin typeface="+mn-ea"/>
              </a:rPr>
              <a:t>Enigma</a:t>
            </a:r>
            <a:r>
              <a:rPr lang="zh-CN" altLang="en-US" sz="2400" dirty="0">
                <a:latin typeface="+mn-ea"/>
              </a:rPr>
              <a:t>机的加密，并输出对应的密文。</a:t>
            </a:r>
            <a:endParaRPr lang="en-US" altLang="zh-CN" sz="2400" dirty="0">
              <a:latin typeface="+mn-ea"/>
            </a:endParaRPr>
          </a:p>
          <a:p>
            <a:pPr marL="0" indent="0">
              <a:buNone/>
            </a:pPr>
            <a:r>
              <a:rPr lang="zh-CN" altLang="en-US" sz="2400" dirty="0">
                <a:solidFill>
                  <a:srgbClr val="C00000"/>
                </a:solidFill>
                <a:latin typeface="+mn-ea"/>
              </a:rPr>
              <a:t>答案错误</a:t>
            </a:r>
            <a:r>
              <a:rPr lang="en-US" altLang="zh-CN" sz="2400" dirty="0">
                <a:solidFill>
                  <a:srgbClr val="C00000"/>
                </a:solidFill>
                <a:latin typeface="+mn-ea"/>
              </a:rPr>
              <a:t>-1 </a:t>
            </a:r>
            <a:endParaRPr lang="en-US" altLang="zh-CN" sz="2400" dirty="0">
              <a:latin typeface="+mn-ea"/>
            </a:endParaRPr>
          </a:p>
          <a:p>
            <a:pPr marL="0" indent="0">
              <a:buNone/>
            </a:pPr>
            <a:r>
              <a:rPr lang="en-US" altLang="zh-CN" sz="2400" dirty="0">
                <a:latin typeface="+mn-ea"/>
              </a:rPr>
              <a:t>2</a:t>
            </a:r>
            <a:r>
              <a:rPr lang="zh-CN" altLang="en-US" sz="2400" dirty="0">
                <a:latin typeface="+mn-ea"/>
              </a:rPr>
              <a:t>）</a:t>
            </a:r>
            <a:r>
              <a:rPr lang="zh-CN" altLang="zh-CN" sz="2400" dirty="0">
                <a:latin typeface="+mn-ea"/>
              </a:rPr>
              <a:t>给定如下明密文</a:t>
            </a:r>
            <a:r>
              <a:rPr lang="zh-CN" altLang="en-US" sz="2400" dirty="0">
                <a:latin typeface="+mn-ea"/>
              </a:rPr>
              <a:t>数据流</a:t>
            </a:r>
            <a:r>
              <a:rPr lang="zh-CN" altLang="zh-CN" sz="2400" dirty="0">
                <a:latin typeface="+mn-ea"/>
              </a:rPr>
              <a:t>，用</a:t>
            </a:r>
            <a:r>
              <a:rPr lang="en-US" altLang="zh-CN" sz="2400" dirty="0">
                <a:latin typeface="+mn-ea"/>
              </a:rPr>
              <a:t>1</a:t>
            </a:r>
            <a:r>
              <a:rPr lang="zh-CN" altLang="zh-CN" sz="2400" dirty="0">
                <a:latin typeface="+mn-ea"/>
              </a:rPr>
              <a:t>）中的算法，尝试恢复</a:t>
            </a:r>
            <a:r>
              <a:rPr lang="zh-CN" altLang="zh-CN" sz="2400" dirty="0"/>
              <a:t>密钥</a:t>
            </a:r>
            <a:r>
              <a:rPr lang="en-US" altLang="zh-CN" sz="2400" i="1" dirty="0"/>
              <a:t>K</a:t>
            </a:r>
            <a:r>
              <a:rPr lang="en-US" altLang="zh-CN" sz="2400" baseline="-25000" dirty="0"/>
              <a:t>1</a:t>
            </a:r>
            <a:r>
              <a:rPr lang="zh-CN" altLang="zh-CN" sz="2400" dirty="0"/>
              <a:t>和</a:t>
            </a:r>
            <a:r>
              <a:rPr lang="en-US" altLang="zh-CN" sz="2400" i="1" dirty="0"/>
              <a:t>K</a:t>
            </a:r>
            <a:r>
              <a:rPr lang="en-US" altLang="zh-CN" sz="2400" baseline="-25000" dirty="0"/>
              <a:t>2</a:t>
            </a:r>
            <a:endParaRPr lang="en-US" altLang="zh-CN" sz="2400" dirty="0">
              <a:latin typeface="+mn-ea"/>
            </a:endParaRPr>
          </a:p>
          <a:p>
            <a:pPr marL="0" indent="0">
              <a:buNone/>
            </a:pPr>
            <a:r>
              <a:rPr lang="zh-CN" altLang="en-US" sz="2400" dirty="0">
                <a:solidFill>
                  <a:srgbClr val="C00000"/>
                </a:solidFill>
                <a:latin typeface="+mn-ea"/>
              </a:rPr>
              <a:t>回路选取及密钥求解有问题</a:t>
            </a:r>
            <a:r>
              <a:rPr lang="en-US" altLang="zh-CN" sz="2400" dirty="0">
                <a:solidFill>
                  <a:srgbClr val="C00000"/>
                </a:solidFill>
                <a:latin typeface="+mn-ea"/>
              </a:rPr>
              <a:t>-</a:t>
            </a:r>
            <a:r>
              <a:rPr lang="en-US" altLang="zh-CN" sz="2400">
                <a:solidFill>
                  <a:srgbClr val="C00000"/>
                </a:solidFill>
                <a:latin typeface="+mn-ea"/>
              </a:rPr>
              <a:t>1</a:t>
            </a:r>
            <a:r>
              <a:rPr lang="zh-CN" altLang="en-US" sz="2400">
                <a:solidFill>
                  <a:srgbClr val="C00000"/>
                </a:solidFill>
                <a:latin typeface="+mn-ea"/>
              </a:rPr>
              <a:t>；</a:t>
            </a:r>
            <a:endParaRPr lang="en-US" altLang="zh-CN" sz="2400">
              <a:solidFill>
                <a:srgbClr val="C0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zh-CN" sz="2400">
                <a:latin typeface="+mn-ea"/>
              </a:rPr>
              <a:t>3</a:t>
            </a:r>
            <a:r>
              <a:rPr lang="zh-CN" altLang="en-US" sz="2400">
                <a:latin typeface="+mn-ea"/>
              </a:rPr>
              <a:t>）理论分析穷举攻击需要猜测多少密钥</a:t>
            </a:r>
            <a:endParaRPr lang="en-US" altLang="zh-CN" sz="2400">
              <a:latin typeface="+mn-ea"/>
            </a:endParaRPr>
          </a:p>
          <a:p>
            <a:pPr marL="0" indent="0">
              <a:buNone/>
            </a:pPr>
            <a:r>
              <a:rPr lang="zh-CN" altLang="en-US" sz="2400">
                <a:solidFill>
                  <a:srgbClr val="C00000"/>
                </a:solidFill>
                <a:latin typeface="+mn-ea"/>
              </a:rPr>
              <a:t>答案错误</a:t>
            </a:r>
            <a:r>
              <a:rPr lang="en-US" altLang="zh-CN" sz="2400">
                <a:solidFill>
                  <a:srgbClr val="C00000"/>
                </a:solidFill>
                <a:latin typeface="+mn-ea"/>
              </a:rPr>
              <a:t>-1</a:t>
            </a:r>
            <a:endParaRPr lang="en-US" altLang="zh-CN" sz="2400" dirty="0">
              <a:solidFill>
                <a:srgbClr val="C00000"/>
              </a:solidFill>
              <a:latin typeface="+mn-ea"/>
            </a:endParaRPr>
          </a:p>
          <a:p>
            <a:pPr marL="0" indent="0">
              <a:buNone/>
            </a:pPr>
            <a:r>
              <a:rPr lang="zh-CN" altLang="en-US" sz="2400" dirty="0">
                <a:solidFill>
                  <a:srgbClr val="C00000"/>
                </a:solidFill>
                <a:latin typeface="+mn-ea"/>
              </a:rPr>
              <a:t>报告完成度低、没有具体分析</a:t>
            </a:r>
            <a:r>
              <a:rPr lang="en-US" altLang="zh-CN" sz="2400">
                <a:solidFill>
                  <a:srgbClr val="C00000"/>
                </a:solidFill>
                <a:latin typeface="+mn-ea"/>
              </a:rPr>
              <a:t>-1~2</a:t>
            </a:r>
            <a:r>
              <a:rPr lang="zh-CN" altLang="en-US" sz="2400">
                <a:solidFill>
                  <a:srgbClr val="C00000"/>
                </a:solidFill>
                <a:latin typeface="+mn-ea"/>
              </a:rPr>
              <a:t>；</a:t>
            </a:r>
            <a:r>
              <a:rPr lang="zh-CN" altLang="en-US" sz="2400" dirty="0">
                <a:solidFill>
                  <a:srgbClr val="C00000"/>
                </a:solidFill>
                <a:latin typeface="+mn-ea"/>
              </a:rPr>
              <a:t>报告完成度高、分析过程详细</a:t>
            </a:r>
            <a:r>
              <a:rPr lang="en-US" altLang="zh-CN" sz="2400" dirty="0">
                <a:solidFill>
                  <a:srgbClr val="C00000"/>
                </a:solidFill>
                <a:latin typeface="+mn-ea"/>
              </a:rPr>
              <a:t>+1~2</a:t>
            </a:r>
            <a:r>
              <a:rPr lang="zh-CN" altLang="en-US" sz="2400" dirty="0">
                <a:solidFill>
                  <a:srgbClr val="C00000"/>
                </a:solidFill>
                <a:latin typeface="+mn-ea"/>
              </a:rPr>
              <a:t>；有较好的改进、创新点和进一步思考</a:t>
            </a:r>
            <a:r>
              <a:rPr lang="en-US" altLang="zh-CN" sz="2400" dirty="0">
                <a:solidFill>
                  <a:srgbClr val="C00000"/>
                </a:solidFill>
                <a:latin typeface="+mn-ea"/>
              </a:rPr>
              <a:t>+1~2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5940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4B9CE6-FA4D-6E4C-A1AC-82F8E70D5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实验二评分准则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E2A666-B5E2-5142-ADE1-33D4A5C8A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zh-CN" altLang="en-US" dirty="0">
                <a:solidFill>
                  <a:srgbClr val="C00000"/>
                </a:solidFill>
                <a:latin typeface="+mn-ea"/>
              </a:rPr>
              <a:t>实验每个问题都做出来得基础分</a:t>
            </a:r>
            <a:r>
              <a:rPr lang="en-US" altLang="zh-CN" dirty="0">
                <a:solidFill>
                  <a:srgbClr val="C00000"/>
                </a:solidFill>
                <a:latin typeface="+mn-ea"/>
              </a:rPr>
              <a:t>14</a:t>
            </a:r>
            <a:endParaRPr kumimoji="1" lang="en-US" altLang="zh-CN" dirty="0"/>
          </a:p>
          <a:p>
            <a:pPr marL="0" lvl="1" indent="0">
              <a:lnSpc>
                <a:spcPct val="110000"/>
              </a:lnSpc>
              <a:buNone/>
            </a:pPr>
            <a:r>
              <a:rPr lang="en-US" altLang="zh-CN"/>
              <a:t>1</a:t>
            </a:r>
            <a:r>
              <a:rPr lang="zh-CN" altLang="zh-CN"/>
              <a:t>）</a:t>
            </a:r>
            <a:r>
              <a:rPr lang="zh-CN" altLang="zh-CN">
                <a:effectLst/>
                <a:latin typeface="宋体" panose="02010600030101010101" pitchFamily="2" charset="-122"/>
              </a:rPr>
              <a:t>程序搜索或手动推导其它</a:t>
            </a:r>
            <a:r>
              <a:rPr lang="en-US" altLang="zh-CN">
                <a:effectLst/>
                <a:latin typeface="宋体" panose="02010600030101010101" pitchFamily="2" charset="-122"/>
              </a:rPr>
              <a:t>3</a:t>
            </a:r>
            <a:r>
              <a:rPr lang="zh-CN" altLang="zh-CN">
                <a:effectLst/>
                <a:latin typeface="宋体" panose="02010600030101010101" pitchFamily="2" charset="-122"/>
              </a:rPr>
              <a:t>轮迭代差分路线</a:t>
            </a:r>
            <a:r>
              <a:rPr lang="zh-CN" altLang="en-US">
                <a:effectLst/>
                <a:latin typeface="宋体" panose="02010600030101010101" pitchFamily="2" charset="-122"/>
              </a:rPr>
              <a:t>并计算相应概率</a:t>
            </a:r>
            <a:r>
              <a:rPr lang="zh-CN" altLang="en-US">
                <a:latin typeface="宋体" panose="02010600030101010101" pitchFamily="2" charset="-122"/>
              </a:rPr>
              <a:t> 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zh-CN" altLang="zh-CN" dirty="0"/>
              <a:t>随机选取</a:t>
            </a:r>
            <a:r>
              <a:rPr lang="en-US" altLang="zh-CN" dirty="0"/>
              <a:t>10</a:t>
            </a:r>
            <a:r>
              <a:rPr lang="zh-CN" altLang="zh-CN" dirty="0"/>
              <a:t>组不同的密钥</a:t>
            </a:r>
            <a:r>
              <a:rPr lang="zh-CN" altLang="en-US" dirty="0"/>
              <a:t>，</a:t>
            </a:r>
            <a:r>
              <a:rPr lang="zh-CN" altLang="zh-CN" dirty="0"/>
              <a:t>随机</a:t>
            </a:r>
            <a:r>
              <a:rPr lang="zh-CN" altLang="zh-CN"/>
              <a:t>选取</a:t>
            </a:r>
            <a:r>
              <a:rPr lang="en-US" altLang="zh-CN"/>
              <a:t>2</a:t>
            </a:r>
            <a:r>
              <a:rPr lang="en-US" altLang="zh-CN" baseline="30000"/>
              <a:t>-p+8</a:t>
            </a:r>
            <a:r>
              <a:rPr lang="zh-CN" altLang="en-US"/>
              <a:t>对满足</a:t>
            </a:r>
            <a:r>
              <a:rPr lang="zh-CN" altLang="zh-CN"/>
              <a:t>输入</a:t>
            </a:r>
            <a:r>
              <a:rPr lang="zh-CN" altLang="en-US"/>
              <a:t>差分的明文对</a:t>
            </a:r>
            <a:r>
              <a:rPr lang="zh-CN" altLang="zh-CN"/>
              <a:t>，</a:t>
            </a:r>
            <a:r>
              <a:rPr lang="zh-CN" altLang="zh-CN" dirty="0"/>
              <a:t>得到相应的输出对，统计输出差分出现的频率。</a:t>
            </a:r>
            <a:endParaRPr lang="en-US" altLang="zh-CN" dirty="0"/>
          </a:p>
          <a:p>
            <a:pPr marL="0" lvl="1" indent="0">
              <a:lnSpc>
                <a:spcPct val="110000"/>
              </a:lnSpc>
              <a:buNone/>
            </a:pPr>
            <a:r>
              <a:rPr lang="zh-CN" altLang="en-US">
                <a:solidFill>
                  <a:srgbClr val="C00000"/>
                </a:solidFill>
              </a:rPr>
              <a:t>未找出与示例不同的路线或统计结果有问题</a:t>
            </a:r>
            <a:r>
              <a:rPr lang="en-US" altLang="zh-CN">
                <a:solidFill>
                  <a:srgbClr val="C00000"/>
                </a:solidFill>
              </a:rPr>
              <a:t>-1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altLang="zh-CN"/>
              <a:t>3</a:t>
            </a:r>
            <a:r>
              <a:rPr lang="zh-CN" altLang="zh-CN"/>
              <a:t>）</a:t>
            </a:r>
            <a:r>
              <a:rPr lang="zh-CN" altLang="en-US"/>
              <a:t>给出</a:t>
            </a:r>
            <a:r>
              <a:rPr lang="en-US" altLang="zh-CN"/>
              <a:t>6</a:t>
            </a:r>
            <a:r>
              <a:rPr lang="zh-CN" altLang="en-US"/>
              <a:t>轮</a:t>
            </a:r>
            <a:r>
              <a:rPr lang="en-US" altLang="zh-CN"/>
              <a:t>DES</a:t>
            </a:r>
            <a:r>
              <a:rPr lang="zh-CN" altLang="en-US"/>
              <a:t>算法的密钥恢复攻击，并分析复杂度和成功率</a:t>
            </a:r>
            <a:endParaRPr lang="en-US" altLang="zh-CN"/>
          </a:p>
          <a:p>
            <a:pPr marL="0" lvl="1" indent="0">
              <a:lnSpc>
                <a:spcPct val="110000"/>
              </a:lnSpc>
              <a:buNone/>
            </a:pPr>
            <a:r>
              <a:rPr lang="zh-CN" altLang="en-US">
                <a:solidFill>
                  <a:srgbClr val="C00000"/>
                </a:solidFill>
              </a:rPr>
              <a:t>密钥恢复错误</a:t>
            </a:r>
            <a:r>
              <a:rPr lang="en-US" altLang="zh-CN">
                <a:solidFill>
                  <a:srgbClr val="C00000"/>
                </a:solidFill>
              </a:rPr>
              <a:t>-1   </a:t>
            </a:r>
            <a:r>
              <a:rPr lang="zh-CN" altLang="en-US">
                <a:solidFill>
                  <a:srgbClr val="C00000"/>
                </a:solidFill>
              </a:rPr>
              <a:t>没有分析复杂度和成功率</a:t>
            </a:r>
            <a:r>
              <a:rPr lang="en-US" altLang="zh-CN">
                <a:solidFill>
                  <a:srgbClr val="C00000"/>
                </a:solidFill>
              </a:rPr>
              <a:t>-1</a:t>
            </a:r>
            <a:endParaRPr lang="en-US" altLang="zh-CN" dirty="0">
              <a:solidFill>
                <a:srgbClr val="C00000"/>
              </a:solidFill>
            </a:endParaRPr>
          </a:p>
          <a:p>
            <a:pPr algn="just"/>
            <a:r>
              <a:rPr lang="en-US" altLang="zh-CN"/>
              <a:t>4</a:t>
            </a:r>
            <a:r>
              <a:rPr lang="zh-CN" altLang="zh-CN"/>
              <a:t>）</a:t>
            </a:r>
            <a:r>
              <a:rPr lang="zh-CN" altLang="zh-CN" sz="2400" kern="100">
                <a:effectLst/>
                <a:latin typeface="宋体" panose="02010600030101010101" pitchFamily="2" charset="-122"/>
              </a:rPr>
              <a:t>参考论文中给出的路线，尝试寻找</a:t>
            </a:r>
            <a:r>
              <a:rPr lang="en-US" altLang="zh-CN" sz="2400" kern="100">
                <a:effectLst/>
                <a:latin typeface="宋体" panose="02010600030101010101" pitchFamily="2" charset="-122"/>
              </a:rPr>
              <a:t>5</a:t>
            </a:r>
            <a:r>
              <a:rPr lang="zh-CN" altLang="zh-CN" sz="2400" kern="100">
                <a:effectLst/>
                <a:latin typeface="宋体" panose="02010600030101010101" pitchFamily="2" charset="-122"/>
              </a:rPr>
              <a:t>轮或更长轮数的迭代差分路线。</a:t>
            </a:r>
            <a:endParaRPr lang="en-US" altLang="zh-CN" sz="2400" kern="100">
              <a:effectLst/>
              <a:latin typeface="宋体" panose="02010600030101010101" pitchFamily="2" charset="-122"/>
            </a:endParaRPr>
          </a:p>
          <a:p>
            <a:pPr marL="0" indent="0" algn="just">
              <a:buNone/>
            </a:pPr>
            <a:r>
              <a:rPr lang="zh-CN" altLang="en-US" sz="2400">
                <a:solidFill>
                  <a:srgbClr val="C00000"/>
                </a:solidFill>
                <a:latin typeface="+mn-ea"/>
              </a:rPr>
              <a:t>未找出</a:t>
            </a:r>
            <a:r>
              <a:rPr lang="en-US" altLang="zh-CN" sz="2400">
                <a:solidFill>
                  <a:srgbClr val="C00000"/>
                </a:solidFill>
                <a:latin typeface="+mn-ea"/>
              </a:rPr>
              <a:t>5</a:t>
            </a:r>
            <a:r>
              <a:rPr lang="zh-CN" altLang="en-US" sz="2400">
                <a:solidFill>
                  <a:srgbClr val="C00000"/>
                </a:solidFill>
                <a:latin typeface="+mn-ea"/>
              </a:rPr>
              <a:t>轮迭代差分路线</a:t>
            </a:r>
            <a:r>
              <a:rPr lang="en-US" altLang="zh-CN" sz="2400">
                <a:solidFill>
                  <a:srgbClr val="C00000"/>
                </a:solidFill>
                <a:latin typeface="+mn-ea"/>
              </a:rPr>
              <a:t>-1</a:t>
            </a:r>
            <a:endParaRPr lang="zh-CN" altLang="zh-CN" sz="2400">
              <a:solidFill>
                <a:srgbClr val="C00000"/>
              </a:solidFill>
              <a:latin typeface="+mn-ea"/>
            </a:endParaRPr>
          </a:p>
          <a:p>
            <a:pPr marL="0" lvl="1" indent="0">
              <a:lnSpc>
                <a:spcPct val="110000"/>
              </a:lnSpc>
              <a:buNone/>
            </a:pPr>
            <a:r>
              <a:rPr lang="zh-CN" altLang="en-US">
                <a:solidFill>
                  <a:srgbClr val="C00000"/>
                </a:solidFill>
                <a:latin typeface="+mn-ea"/>
              </a:rPr>
              <a:t>报告</a:t>
            </a:r>
            <a:r>
              <a:rPr lang="zh-CN" altLang="en-US" dirty="0">
                <a:solidFill>
                  <a:srgbClr val="C00000"/>
                </a:solidFill>
                <a:latin typeface="+mn-ea"/>
              </a:rPr>
              <a:t>完成度低、没有具体分析</a:t>
            </a:r>
            <a:r>
              <a:rPr lang="en-US" altLang="zh-CN">
                <a:solidFill>
                  <a:srgbClr val="C00000"/>
                </a:solidFill>
                <a:latin typeface="+mn-ea"/>
              </a:rPr>
              <a:t>-1~2</a:t>
            </a:r>
            <a:r>
              <a:rPr lang="zh-CN" altLang="en-US">
                <a:solidFill>
                  <a:srgbClr val="C00000"/>
                </a:solidFill>
                <a:latin typeface="+mn-ea"/>
              </a:rPr>
              <a:t>；</a:t>
            </a:r>
            <a:r>
              <a:rPr lang="zh-CN" altLang="en-US" dirty="0">
                <a:solidFill>
                  <a:srgbClr val="C00000"/>
                </a:solidFill>
                <a:latin typeface="+mn-ea"/>
              </a:rPr>
              <a:t>报告完成度高、分析过程详细</a:t>
            </a:r>
            <a:r>
              <a:rPr lang="en-US" altLang="zh-CN" dirty="0">
                <a:solidFill>
                  <a:srgbClr val="C00000"/>
                </a:solidFill>
                <a:latin typeface="+mn-ea"/>
              </a:rPr>
              <a:t>+1~2</a:t>
            </a:r>
            <a:r>
              <a:rPr lang="zh-CN" altLang="en-US" dirty="0">
                <a:solidFill>
                  <a:srgbClr val="C00000"/>
                </a:solidFill>
                <a:latin typeface="+mn-ea"/>
              </a:rPr>
              <a:t>；有较好的改进、创新点和进一步思考</a:t>
            </a:r>
            <a:r>
              <a:rPr lang="en-US" altLang="zh-CN" dirty="0">
                <a:solidFill>
                  <a:srgbClr val="C00000"/>
                </a:solidFill>
                <a:latin typeface="+mn-ea"/>
              </a:rPr>
              <a:t>+1~2</a:t>
            </a:r>
          </a:p>
          <a:p>
            <a:pPr marL="274320" lvl="1" indent="0">
              <a:lnSpc>
                <a:spcPct val="110000"/>
              </a:lnSpc>
              <a:buNone/>
            </a:pPr>
            <a:endParaRPr lang="en-US" altLang="zh-CN" dirty="0">
              <a:solidFill>
                <a:srgbClr val="C00000"/>
              </a:solidFill>
            </a:endParaRPr>
          </a:p>
          <a:p>
            <a:pPr marL="274320" lvl="1" indent="0">
              <a:lnSpc>
                <a:spcPct val="110000"/>
              </a:lnSpc>
              <a:buNone/>
            </a:pPr>
            <a:endParaRPr lang="en-US" altLang="zh-CN" dirty="0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2B106B-91D9-9C44-86DE-30A80264B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34</a:t>
            </a:fld>
            <a:endParaRPr lang="zh-CN" altLang="en-US" dirty="0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5540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E412A5-D674-D24F-B60E-2AD68E837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实验三评分准则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B7C223-B70E-4476-9552-C6FE94C13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6" y="1196752"/>
            <a:ext cx="10558073" cy="547260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sz="2400" dirty="0">
                <a:solidFill>
                  <a:srgbClr val="C00000"/>
                </a:solidFill>
                <a:latin typeface="+mn-ea"/>
              </a:rPr>
              <a:t>实验每个问题都做出来得基础分</a:t>
            </a:r>
            <a:r>
              <a:rPr lang="en-US" altLang="zh-CN" sz="2400" dirty="0">
                <a:solidFill>
                  <a:srgbClr val="C00000"/>
                </a:solidFill>
                <a:latin typeface="+mn-ea"/>
              </a:rPr>
              <a:t>14</a:t>
            </a:r>
            <a:endParaRPr lang="en-US" altLang="zh-CN" sz="2400" dirty="0">
              <a:latin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400">
                <a:latin typeface="+mn-ea"/>
              </a:rPr>
              <a:t>1) </a:t>
            </a:r>
            <a:r>
              <a:rPr lang="zh-CN" altLang="en-US" sz="2400">
                <a:latin typeface="+mn-ea"/>
              </a:rPr>
              <a:t>尝试寻找</a:t>
            </a:r>
            <a:r>
              <a:rPr lang="zh-CN" altLang="en-US" sz="2400">
                <a:latin typeface="宋体" panose="02010600030101010101" pitchFamily="2" charset="-122"/>
              </a:rPr>
              <a:t>不可能差分</a:t>
            </a:r>
            <a:endParaRPr lang="en-US" altLang="zh-CN" sz="2400">
              <a:latin typeface="宋体" panose="02010600030101010101" pitchFamily="2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2400">
                <a:solidFill>
                  <a:srgbClr val="C00000"/>
                </a:solidFill>
                <a:latin typeface="+mn-ea"/>
              </a:rPr>
              <a:t>不可能</a:t>
            </a:r>
            <a:r>
              <a:rPr lang="zh-CN" altLang="en-US" sz="2400" dirty="0">
                <a:solidFill>
                  <a:srgbClr val="C00000"/>
                </a:solidFill>
                <a:latin typeface="+mn-ea"/>
              </a:rPr>
              <a:t>差分</a:t>
            </a:r>
            <a:r>
              <a:rPr lang="zh-CN" altLang="en-US" sz="2400">
                <a:solidFill>
                  <a:srgbClr val="C00000"/>
                </a:solidFill>
                <a:latin typeface="+mn-ea"/>
              </a:rPr>
              <a:t>路线有问题或轮数太短</a:t>
            </a:r>
            <a:r>
              <a:rPr lang="en-US" altLang="zh-CN" sz="2400">
                <a:solidFill>
                  <a:srgbClr val="C00000"/>
                </a:solidFill>
                <a:latin typeface="+mn-ea"/>
              </a:rPr>
              <a:t>-1</a:t>
            </a:r>
            <a:r>
              <a:rPr lang="zh-CN" altLang="en-US" sz="2400" dirty="0">
                <a:solidFill>
                  <a:srgbClr val="C00000"/>
                </a:solidFill>
                <a:latin typeface="+mn-ea"/>
              </a:rPr>
              <a:t>；有详细的</a:t>
            </a:r>
            <a:r>
              <a:rPr lang="zh-CN" altLang="en-US" sz="2400">
                <a:solidFill>
                  <a:srgbClr val="C00000"/>
                </a:solidFill>
                <a:latin typeface="+mn-ea"/>
              </a:rPr>
              <a:t>分析过程</a:t>
            </a:r>
            <a:r>
              <a:rPr lang="en-US" altLang="zh-CN" sz="2400">
                <a:solidFill>
                  <a:srgbClr val="C00000"/>
                </a:solidFill>
                <a:latin typeface="+mn-ea"/>
              </a:rPr>
              <a:t>+</a:t>
            </a:r>
            <a:r>
              <a:rPr lang="en-US" altLang="zh-CN" sz="2400" dirty="0">
                <a:solidFill>
                  <a:srgbClr val="C00000"/>
                </a:solidFill>
                <a:latin typeface="+mn-ea"/>
              </a:rPr>
              <a:t>1</a:t>
            </a:r>
            <a:endParaRPr lang="zh-CN" altLang="en-US" sz="2400" dirty="0">
              <a:latin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400">
                <a:latin typeface="+mn-ea"/>
              </a:rPr>
              <a:t>2)</a:t>
            </a:r>
            <a:r>
              <a:rPr lang="zh-CN" altLang="en-US" sz="2400"/>
              <a:t>手动推导一条新的</a:t>
            </a:r>
            <a:r>
              <a:rPr lang="en-US" altLang="zh-CN" sz="2400"/>
              <a:t>3</a:t>
            </a:r>
            <a:r>
              <a:rPr lang="zh-CN" altLang="en-US" sz="2400"/>
              <a:t>轮迭代线性近似式，并计算相应概率；在此基础上构造</a:t>
            </a:r>
            <a:r>
              <a:rPr lang="en-US" altLang="zh-CN" sz="2400"/>
              <a:t>5</a:t>
            </a:r>
            <a:r>
              <a:rPr lang="zh-CN" altLang="en-US" sz="2400"/>
              <a:t>轮线性近似式并计算概率</a:t>
            </a:r>
            <a:endParaRPr lang="en-US" altLang="zh-CN" sz="2400"/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2400">
                <a:solidFill>
                  <a:srgbClr val="C00000"/>
                </a:solidFill>
              </a:rPr>
              <a:t>线性近似式有问题</a:t>
            </a:r>
            <a:r>
              <a:rPr lang="en-US" altLang="zh-CN" sz="2400">
                <a:solidFill>
                  <a:srgbClr val="C00000"/>
                </a:solidFill>
              </a:rPr>
              <a:t>-1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400"/>
              <a:t>3) </a:t>
            </a:r>
            <a:r>
              <a:rPr lang="zh-CN" altLang="en-US" sz="2400"/>
              <a:t>利用算法</a:t>
            </a:r>
            <a:r>
              <a:rPr lang="en-US" altLang="zh-CN" sz="2400"/>
              <a:t>2</a:t>
            </a:r>
            <a:r>
              <a:rPr lang="zh-CN" altLang="en-US" sz="2400"/>
              <a:t>给出</a:t>
            </a:r>
            <a:r>
              <a:rPr lang="en-US" altLang="zh-CN" sz="2400"/>
              <a:t>6</a:t>
            </a:r>
            <a:r>
              <a:rPr lang="zh-CN" altLang="en-US" sz="2400"/>
              <a:t>轮</a:t>
            </a:r>
            <a:r>
              <a:rPr lang="en-US" altLang="zh-CN" sz="2400"/>
              <a:t>DES</a:t>
            </a:r>
            <a:r>
              <a:rPr lang="zh-CN" altLang="en-US" sz="2400"/>
              <a:t>的密钥恢复攻击</a:t>
            </a:r>
            <a:endParaRPr lang="en-US" altLang="zh-CN" sz="2400"/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2400">
                <a:solidFill>
                  <a:srgbClr val="C00000"/>
                </a:solidFill>
                <a:latin typeface="+mn-ea"/>
              </a:rPr>
              <a:t>采用</a:t>
            </a:r>
            <a:r>
              <a:rPr lang="zh-CN" altLang="en-US" sz="2400" dirty="0">
                <a:solidFill>
                  <a:srgbClr val="C00000"/>
                </a:solidFill>
                <a:latin typeface="+mn-ea"/>
              </a:rPr>
              <a:t>的线性特征或密钥恢复</a:t>
            </a:r>
            <a:r>
              <a:rPr lang="zh-CN" altLang="en-US" sz="2400">
                <a:solidFill>
                  <a:srgbClr val="C00000"/>
                </a:solidFill>
                <a:latin typeface="+mn-ea"/>
              </a:rPr>
              <a:t>结果有问题或没有具体分析密码恢复攻击过程</a:t>
            </a:r>
            <a:r>
              <a:rPr lang="en-US" altLang="zh-CN" sz="2400">
                <a:solidFill>
                  <a:srgbClr val="C00000"/>
                </a:solidFill>
                <a:latin typeface="+mn-ea"/>
              </a:rPr>
              <a:t>-1~2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2400">
                <a:solidFill>
                  <a:srgbClr val="C00000"/>
                </a:solidFill>
                <a:latin typeface="+mn-ea"/>
              </a:rPr>
              <a:t>报告</a:t>
            </a:r>
            <a:r>
              <a:rPr lang="zh-CN" altLang="en-US" sz="2400" dirty="0">
                <a:solidFill>
                  <a:srgbClr val="C00000"/>
                </a:solidFill>
                <a:latin typeface="+mn-ea"/>
              </a:rPr>
              <a:t>完成度低、没有具体分析</a:t>
            </a:r>
            <a:r>
              <a:rPr lang="en-US" altLang="zh-CN" sz="2400">
                <a:solidFill>
                  <a:srgbClr val="C00000"/>
                </a:solidFill>
                <a:latin typeface="+mn-ea"/>
              </a:rPr>
              <a:t>-1~2</a:t>
            </a:r>
            <a:r>
              <a:rPr lang="zh-CN" altLang="en-US" sz="2400">
                <a:solidFill>
                  <a:srgbClr val="C00000"/>
                </a:solidFill>
                <a:latin typeface="+mn-ea"/>
              </a:rPr>
              <a:t>；</a:t>
            </a:r>
            <a:r>
              <a:rPr lang="zh-CN" altLang="en-US" sz="2400" dirty="0">
                <a:solidFill>
                  <a:srgbClr val="C00000"/>
                </a:solidFill>
                <a:latin typeface="+mn-ea"/>
              </a:rPr>
              <a:t>报告完成度高、分析过程详细</a:t>
            </a:r>
            <a:r>
              <a:rPr lang="en-US" altLang="zh-CN" sz="2400" dirty="0">
                <a:solidFill>
                  <a:srgbClr val="C00000"/>
                </a:solidFill>
                <a:latin typeface="+mn-ea"/>
              </a:rPr>
              <a:t>+1~2</a:t>
            </a:r>
            <a:r>
              <a:rPr lang="zh-CN" altLang="en-US" sz="2400" dirty="0">
                <a:solidFill>
                  <a:srgbClr val="C00000"/>
                </a:solidFill>
                <a:latin typeface="+mn-ea"/>
              </a:rPr>
              <a:t>；有较好的改进、创新点和进一步思考</a:t>
            </a:r>
            <a:r>
              <a:rPr lang="en-US" altLang="zh-CN" sz="2400" dirty="0">
                <a:solidFill>
                  <a:srgbClr val="C00000"/>
                </a:solidFill>
                <a:latin typeface="+mn-ea"/>
              </a:rPr>
              <a:t>+1~2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zh-CN" sz="2400" dirty="0">
              <a:solidFill>
                <a:srgbClr val="C00000"/>
              </a:solidFill>
              <a:latin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 lang="zh-CN" altLang="zh-CN" sz="2400" dirty="0">
              <a:solidFill>
                <a:srgbClr val="C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207141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45D797-E1C9-2E47-AB16-09F6E4843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928" y="171707"/>
            <a:ext cx="10363200" cy="928144"/>
          </a:xfrm>
        </p:spPr>
        <p:txBody>
          <a:bodyPr/>
          <a:lstStyle/>
          <a:p>
            <a:r>
              <a:rPr kumimoji="1" lang="zh-CN" altLang="en-US" dirty="0"/>
              <a:t>实验四评分准则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CC2D10-AE53-A94C-8730-3A2C3D557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sz="2400" dirty="0">
                <a:solidFill>
                  <a:srgbClr val="C00000"/>
                </a:solidFill>
                <a:latin typeface="+mn-ea"/>
              </a:rPr>
              <a:t>基础分</a:t>
            </a:r>
            <a:r>
              <a:rPr lang="en-US" altLang="zh-CN" sz="2400" dirty="0">
                <a:solidFill>
                  <a:srgbClr val="C00000"/>
                </a:solidFill>
                <a:latin typeface="+mn-ea"/>
              </a:rPr>
              <a:t>14</a:t>
            </a:r>
            <a:endParaRPr lang="en-US" altLang="zh-CN" sz="2400" dirty="0">
              <a:latin typeface="+mn-ea"/>
            </a:endParaRPr>
          </a:p>
          <a:p>
            <a:pPr marL="0" indent="0">
              <a:buNone/>
            </a:pPr>
            <a:r>
              <a:rPr lang="zh-CN" altLang="en-US" sz="2400" dirty="0"/>
              <a:t>从以下算法中选择一个进行密钥恢复攻击。</a:t>
            </a:r>
            <a:endParaRPr kumimoji="1" lang="en-US" altLang="zh-CN" sz="2400" dirty="0"/>
          </a:p>
          <a:p>
            <a:pPr marL="0" indent="0">
              <a:buNone/>
            </a:pPr>
            <a:r>
              <a:rPr lang="zh-CN" altLang="en-US" sz="2400" dirty="0">
                <a:solidFill>
                  <a:srgbClr val="C00000"/>
                </a:solidFill>
              </a:rPr>
              <a:t>选用的路线或攻击过程有问题</a:t>
            </a:r>
            <a:r>
              <a:rPr lang="en-US" altLang="zh-CN" sz="2400" dirty="0">
                <a:solidFill>
                  <a:srgbClr val="C00000"/>
                </a:solidFill>
              </a:rPr>
              <a:t>-2</a:t>
            </a:r>
            <a:r>
              <a:rPr lang="zh-CN" altLang="en-US" sz="2400" dirty="0">
                <a:solidFill>
                  <a:srgbClr val="C00000"/>
                </a:solidFill>
              </a:rPr>
              <a:t>；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zh-CN" altLang="en-US" sz="2400" dirty="0">
                <a:solidFill>
                  <a:srgbClr val="C00000"/>
                </a:solidFill>
                <a:latin typeface="+mn-ea"/>
              </a:rPr>
              <a:t>报告完成度低、</a:t>
            </a:r>
            <a:r>
              <a:rPr lang="zh-CN" altLang="en-US" sz="2400" dirty="0">
                <a:solidFill>
                  <a:srgbClr val="C00000"/>
                </a:solidFill>
              </a:rPr>
              <a:t>没有具体分析</a:t>
            </a:r>
            <a:r>
              <a:rPr lang="en-US" altLang="zh-CN" sz="2400" dirty="0">
                <a:solidFill>
                  <a:srgbClr val="C00000"/>
                </a:solidFill>
              </a:rPr>
              <a:t>-1</a:t>
            </a:r>
            <a:r>
              <a:rPr lang="zh-CN" altLang="en-US" sz="2400" dirty="0">
                <a:solidFill>
                  <a:srgbClr val="C00000"/>
                </a:solidFill>
              </a:rPr>
              <a:t>；</a:t>
            </a:r>
            <a:r>
              <a:rPr lang="zh-CN" altLang="en-US" sz="2400" dirty="0">
                <a:solidFill>
                  <a:srgbClr val="C00000"/>
                </a:solidFill>
                <a:latin typeface="+mn-ea"/>
              </a:rPr>
              <a:t>报告完成度高、分析过程详细</a:t>
            </a:r>
            <a:r>
              <a:rPr lang="en-US" altLang="zh-CN" sz="2400" dirty="0">
                <a:solidFill>
                  <a:srgbClr val="C00000"/>
                </a:solidFill>
                <a:latin typeface="+mn-ea"/>
              </a:rPr>
              <a:t>+1~2</a:t>
            </a:r>
            <a:r>
              <a:rPr lang="zh-CN" altLang="en-US" sz="2400" dirty="0">
                <a:solidFill>
                  <a:srgbClr val="C00000"/>
                </a:solidFill>
                <a:latin typeface="+mn-ea"/>
              </a:rPr>
              <a:t>；</a:t>
            </a:r>
            <a:r>
              <a:rPr lang="zh-CN" altLang="en-US" sz="2400" dirty="0">
                <a:solidFill>
                  <a:srgbClr val="C00000"/>
                </a:solidFill>
              </a:rPr>
              <a:t>攻击过程思路新颖、</a:t>
            </a:r>
            <a:r>
              <a:rPr lang="zh-CN" altLang="en-US" sz="2400" dirty="0">
                <a:solidFill>
                  <a:srgbClr val="C00000"/>
                </a:solidFill>
                <a:latin typeface="+mn-ea"/>
              </a:rPr>
              <a:t>有较好的改进和进一步思考</a:t>
            </a:r>
            <a:r>
              <a:rPr lang="en-US" altLang="zh-CN" sz="2400" dirty="0">
                <a:solidFill>
                  <a:srgbClr val="C00000"/>
                </a:solidFill>
                <a:latin typeface="+mn-ea"/>
              </a:rPr>
              <a:t>+1~2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C64ED7-5955-1A49-9A53-7994F33E1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36</a:t>
            </a:fld>
            <a:endParaRPr lang="zh-CN" altLang="en-US" dirty="0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1116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A5B0AE-7B44-6D44-AC89-AABCF94C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致谢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12531A-5CE2-344A-9A08-28232B9C5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29" y="1116784"/>
            <a:ext cx="10363200" cy="5284877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张卓龙同学的帮助</a:t>
            </a:r>
            <a:endParaRPr kumimoji="1" lang="en-US" altLang="zh-CN" dirty="0"/>
          </a:p>
          <a:p>
            <a:r>
              <a:rPr kumimoji="1" lang="zh-CN" altLang="en-US" dirty="0"/>
              <a:t>所有同学课上课下的配合</a:t>
            </a:r>
            <a:endParaRPr kumimoji="1" lang="en-US" altLang="zh-CN" dirty="0"/>
          </a:p>
          <a:p>
            <a:r>
              <a:rPr kumimoji="1" lang="zh-CN" altLang="en-US" dirty="0"/>
              <a:t>参加小组展示的同学们的精心准备</a:t>
            </a:r>
            <a:endParaRPr kumimoji="1" lang="en-US" altLang="zh-CN" dirty="0"/>
          </a:p>
          <a:p>
            <a:r>
              <a:rPr kumimoji="1" lang="zh-CN" altLang="en-US" dirty="0"/>
              <a:t>部分同学课间及</a:t>
            </a:r>
            <a:r>
              <a:rPr kumimoji="1" lang="en-US" altLang="zh-CN" dirty="0" err="1"/>
              <a:t>qq</a:t>
            </a:r>
            <a:r>
              <a:rPr kumimoji="1" lang="zh-CN" altLang="en-US" b="1" dirty="0">
                <a:solidFill>
                  <a:srgbClr val="C00000"/>
                </a:solidFill>
              </a:rPr>
              <a:t>小窗</a:t>
            </a:r>
            <a:r>
              <a:rPr kumimoji="1" lang="zh-CN" altLang="en-US" dirty="0"/>
              <a:t>的关于复杂度分析、不可能差分、第二原像、教材初稿错误和建议等等各种问题的讨论</a:t>
            </a:r>
            <a:endParaRPr kumimoji="1" lang="en-US" altLang="zh-CN" dirty="0"/>
          </a:p>
          <a:p>
            <a:r>
              <a:rPr kumimoji="1" lang="zh-CN" altLang="en-US" dirty="0"/>
              <a:t>预祝大家考试顺利</a:t>
            </a:r>
            <a:endParaRPr kumimoji="1" lang="en-US" altLang="zh-CN" dirty="0">
              <a:latin typeface="Arial Narrow" panose="020B0606020202030204" pitchFamily="34" charset="0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104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CDBA4D-3222-432C-8D58-D55CE8E8D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35284C-0033-4805-ABC8-D1BD204EC99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4</a:t>
            </a:fld>
            <a:endParaRPr lang="zh-CN" altLang="en-US">
              <a:solidFill>
                <a:srgbClr val="46465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2B4E595-389D-4F3D-AA16-141AF009F370}"/>
                  </a:ext>
                </a:extLst>
              </p:cNvPr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1219200" y="635000"/>
                <a:ext cx="9753600" cy="2143125"/>
              </a:xfrm>
              <a:prstGeom prst="rect">
                <a:avLst/>
              </a:prstGeom>
              <a:noFill/>
            </p:spPr>
            <p:txBody>
              <a:bodyPr vert="horz" wrap="square" rtlCol="0" anchor="ctr" anchorCtr="0">
                <a:noAutofit/>
              </a:bodyPr>
              <a:lstStyle/>
              <a:p>
                <a:r>
                  <a:rPr kumimoji="1" lang="zh-CN" altLang="en-US" sz="2800" dirty="0"/>
                  <a:t>若输入带符号的差分</a:t>
                </a:r>
                <a:r>
                  <a:rPr kumimoji="1" lang="en-US" altLang="zh-CN" sz="2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[3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zh-CN" altLang="en-US" sz="2800" dirty="0"/>
                  <a:t>，</a:t>
                </a:r>
                <a:r>
                  <a:rPr kumimoji="1" lang="en-US" altLang="zh-CN" sz="28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sz="2800" i="1" baseline="-25000">
                        <a:latin typeface="Cambria Math" panose="02040503050406030204" pitchFamily="18" charset="0"/>
                      </a:rPr>
                      <m:t>1</m:t>
                    </m:r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[3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zh-CN" altLang="en-US" sz="2800" dirty="0"/>
                  <a:t>，则要使得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800">
                        <a:latin typeface="Cambria Math" panose="02040503050406030204" pitchFamily="18" charset="0"/>
                      </a:rPr>
                      <m:t>′</m:t>
                    </m:r>
                    <m:r>
                      <a:rPr kumimoji="1" lang="zh-CN" altLang="en-US" sz="2800" i="1">
                        <a:latin typeface="Cambria Math" panose="02040503050406030204" pitchFamily="18" charset="0"/>
                      </a:rPr>
                      <m:t>无差分</m:t>
                    </m:r>
                  </m:oMath>
                </a14:m>
                <a:endParaRPr kumimoji="1" lang="en-US" altLang="zh-CN" sz="2800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CN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8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CN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⋘7</m:t>
                      </m:r>
                    </m:oMath>
                  </m:oMathPara>
                </a14:m>
                <a:endParaRPr kumimoji="1" lang="en-US" altLang="zh-CN" sz="2800" dirty="0"/>
              </a:p>
              <a:p>
                <a:r>
                  <a:rPr kumimoji="1" lang="zh-CN" altLang="en-US" sz="2800" dirty="0"/>
                  <a:t>可设置充分条件为？</a:t>
                </a:r>
                <a:endParaRPr lang="zh-CN" altLang="en-US" sz="26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2B4E595-389D-4F3D-AA16-141AF009F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9"/>
                </p:custDataLst>
              </p:nvPr>
            </p:nvSpPr>
            <p:spPr>
              <a:xfrm>
                <a:off x="1219200" y="635000"/>
                <a:ext cx="9753600" cy="2143125"/>
              </a:xfrm>
              <a:prstGeom prst="rect">
                <a:avLst/>
              </a:prstGeom>
              <a:blipFill>
                <a:blip r:embed="rId20"/>
                <a:stretch>
                  <a:fillRect l="-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77EAAA3A-219D-4BE7-BAB3-31A8A976F4D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261261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无需设置任何条件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ECBC7E4-0217-43E6-AEA6-681BEC4AC262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1261261" y="3643313"/>
                <a:ext cx="8534400" cy="642938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[31]</m:t>
                      </m:r>
                      <m:r>
                        <a:rPr kumimoji="1"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[31]</m:t>
                      </m:r>
                      <m:r>
                        <a:rPr kumimoji="1"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⊕1</m:t>
                      </m:r>
                    </m:oMath>
                  </m:oMathPara>
                </a14:m>
                <a:endParaRPr kumimoji="1" lang="en-US" altLang="zh-CN" sz="28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ECBC7E4-0217-43E6-AEA6-681BEC4AC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1"/>
                </p:custDataLst>
              </p:nvPr>
            </p:nvSpPr>
            <p:spPr>
              <a:xfrm>
                <a:off x="1261261" y="3643313"/>
                <a:ext cx="8534400" cy="64293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14FF7C1-37E7-43E6-8360-0EEAF392BB84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1261261" y="4500563"/>
                <a:ext cx="8534400" cy="642938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[31]=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[31]</m:t>
                      </m:r>
                    </m:oMath>
                  </m:oMathPara>
                </a14:m>
                <a:endParaRPr lang="zh-CN" altLang="en-US" sz="26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14FF7C1-37E7-43E6-8360-0EEAF392B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3"/>
                </p:custDataLst>
              </p:nvPr>
            </p:nvSpPr>
            <p:spPr>
              <a:xfrm>
                <a:off x="1261261" y="4500563"/>
                <a:ext cx="8534400" cy="642938"/>
              </a:xfrm>
              <a:prstGeom prst="rect">
                <a:avLst/>
              </a:prstGeom>
              <a:blipFill>
                <a:blip r:embed="rId24"/>
                <a:stretch>
                  <a:fillRect l="-2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924A7A0-623D-4CF7-8A72-F36BD462971B}"/>
                  </a:ext>
                </a:extLst>
              </p:cNvPr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1261261" y="5357813"/>
                <a:ext cx="8534400" cy="642938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[31]=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[31]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⊕1</m:t>
                    </m:r>
                  </m:oMath>
                </a14:m>
                <a:r>
                  <a:rPr lang="zh-CN" altLang="en-US" sz="26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kumimoji="1" lang="en-US" altLang="zh-CN" sz="2400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sz="2400" i="1" baseline="-2500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31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en-US" sz="26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924A7A0-623D-4CF7-8A72-F36BD4629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5"/>
                </p:custDataLst>
              </p:nvPr>
            </p:nvSpPr>
            <p:spPr>
              <a:xfrm>
                <a:off x="1261261" y="5357813"/>
                <a:ext cx="8534400" cy="642938"/>
              </a:xfrm>
              <a:prstGeom prst="rect">
                <a:avLst/>
              </a:prstGeom>
              <a:blipFill>
                <a:blip r:embed="rId26"/>
                <a:stretch>
                  <a:fillRect b="-1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椭圆 11">
            <a:extLst>
              <a:ext uri="{FF2B5EF4-FFF2-40B4-BE49-F238E27FC236}">
                <a16:creationId xmlns:a16="http://schemas.microsoft.com/office/drawing/2014/main" id="{B0B587C1-C412-492D-B55E-EE9294444BC6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394486" y="2850356"/>
            <a:ext cx="514350" cy="514350"/>
          </a:xfrm>
          <a:prstGeom prst="ellipse">
            <a:avLst/>
          </a:prstGeom>
          <a:solidFill>
            <a:srgbClr val="808080">
              <a:alpha val="21000"/>
            </a:srgbClr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kumimoji="1"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AF50D43-6E77-44E4-9F8B-5ABD00658C2C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394486" y="3707606"/>
            <a:ext cx="514350" cy="514350"/>
          </a:xfrm>
          <a:prstGeom prst="ellipse">
            <a:avLst/>
          </a:prstGeom>
          <a:solidFill>
            <a:srgbClr val="00FF00">
              <a:alpha val="21000"/>
            </a:srgbClr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kumimoji="1"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40D9231-826B-4EC6-9581-4427D44CE4A1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394486" y="4564856"/>
            <a:ext cx="514350" cy="514350"/>
          </a:xfrm>
          <a:prstGeom prst="ellipse">
            <a:avLst/>
          </a:prstGeom>
          <a:solidFill>
            <a:srgbClr val="808080">
              <a:alpha val="21000"/>
            </a:srgbClr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kumimoji="1"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BA63002D-0317-4B03-8C66-1D23E87FD1A8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394486" y="5422106"/>
            <a:ext cx="514350" cy="514350"/>
          </a:xfrm>
          <a:prstGeom prst="ellipse">
            <a:avLst/>
          </a:prstGeom>
          <a:solidFill>
            <a:srgbClr val="808080">
              <a:alpha val="21000"/>
            </a:srgbClr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kumimoji="1"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640D78C-2160-4291-BC10-24DF7E71FE7A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738261" y="6215063"/>
            <a:ext cx="1543050" cy="411480"/>
          </a:xfrm>
          <a:prstGeom prst="roundRect">
            <a:avLst/>
          </a:prstGeom>
          <a:solidFill>
            <a:srgbClr val="808080">
              <a:alpha val="21000"/>
            </a:srgbClr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E8EBFFB-F2F0-4862-8809-66FCDE057EFE}"/>
                  </a:ext>
                </a:extLst>
              </p:cNvPr>
              <p:cNvSpPr txBox="1"/>
              <p:nvPr/>
            </p:nvSpPr>
            <p:spPr>
              <a:xfrm>
                <a:off x="4597635" y="2157194"/>
                <a:ext cx="7467365" cy="1477328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en-US" altLang="zh-CN" sz="2400" i="1" dirty="0">
                  <a:latin typeface="Cambria Math" panose="02040503050406030204" pitchFamily="18" charset="0"/>
                </a:endParaRPr>
              </a:p>
              <a:p>
                <a:r>
                  <a:rPr kumimoji="1" lang="en-US" altLang="zh-CN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32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31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30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 +</m:t>
                    </m:r>
                  </m:oMath>
                </a14:m>
                <a:endParaRPr kumimoji="1" lang="en-US" altLang="zh-CN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</m:d>
                          <m:r>
                            <a:rPr kumimoji="1"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e>
                          </m:d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⨁</m:t>
                          </m:r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e>
                          </m:d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⊕</m:t>
                          </m:r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e>
                          </m:d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kumimoji="1" lang="en-US" altLang="zh-CN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32</m:t>
                          </m:r>
                        </m:e>
                      </m:d>
                      <m:r>
                        <a:rPr kumimoji="1" lang="en-US" altLang="zh-CN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⋘7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E8EBFFB-F2F0-4862-8809-66FCDE057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7635" y="2157194"/>
                <a:ext cx="7467365" cy="1477328"/>
              </a:xfrm>
              <a:prstGeom prst="rect">
                <a:avLst/>
              </a:prstGeom>
              <a:blipFill>
                <a:blip r:embed="rId27"/>
                <a:stretch>
                  <a:fillRect l="-2363" b="-7787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AA225A04-2E64-4ACF-9263-32E8B8875F9D}"/>
                  </a:ext>
                </a:extLst>
              </p:cNvPr>
              <p:cNvSpPr txBox="1"/>
              <p:nvPr/>
            </p:nvSpPr>
            <p:spPr>
              <a:xfrm>
                <a:off x="4597635" y="3818905"/>
                <a:ext cx="7547515" cy="147732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en-US" altLang="zh-CN" sz="2400" i="1" dirty="0">
                  <a:latin typeface="Cambria Math" panose="02040503050406030204" pitchFamily="18" charset="0"/>
                </a:endParaRPr>
              </a:p>
              <a:p>
                <a:r>
                  <a:rPr kumimoji="1" lang="en-US" altLang="zh-CN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32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31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30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 +</m:t>
                    </m:r>
                  </m:oMath>
                </a14:m>
                <a:endParaRPr kumimoji="1" lang="en-US" altLang="zh-CN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</m:d>
                          <m:r>
                            <a:rPr kumimoji="1"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e>
                          </m:d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⨁</m:t>
                          </m:r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e>
                          </m:d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⊕</m:t>
                          </m:r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e>
                          </m:d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kumimoji="1" lang="en-US" altLang="zh-CN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32</m:t>
                          </m:r>
                        </m:e>
                      </m:d>
                      <m:r>
                        <a:rPr kumimoji="1" lang="en-US" altLang="zh-CN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⋘7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AA225A04-2E64-4ACF-9263-32E8B8875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7635" y="3818905"/>
                <a:ext cx="7547515" cy="1477328"/>
              </a:xfrm>
              <a:prstGeom prst="rect">
                <a:avLst/>
              </a:prstGeom>
              <a:blipFill>
                <a:blip r:embed="rId28"/>
                <a:stretch>
                  <a:fillRect l="-2339" b="-775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组合 20">
            <a:extLst>
              <a:ext uri="{FF2B5EF4-FFF2-40B4-BE49-F238E27FC236}">
                <a16:creationId xmlns:a16="http://schemas.microsoft.com/office/drawing/2014/main" id="{CCF80B87-B42A-4593-B6BC-D7143E255C7D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7" name="TitleBackground">
              <a:extLst>
                <a:ext uri="{FF2B5EF4-FFF2-40B4-BE49-F238E27FC236}">
                  <a16:creationId xmlns:a16="http://schemas.microsoft.com/office/drawing/2014/main" id="{58B5C009-CF55-4C6F-A088-166F3B03E2C5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ColorBlock">
              <a:extLst>
                <a:ext uri="{FF2B5EF4-FFF2-40B4-BE49-F238E27FC236}">
                  <a16:creationId xmlns:a16="http://schemas.microsoft.com/office/drawing/2014/main" id="{CC9B76F0-A399-4593-8CF4-A4ACFA86B4AF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TypeText">
              <a:extLst>
                <a:ext uri="{FF2B5EF4-FFF2-40B4-BE49-F238E27FC236}">
                  <a16:creationId xmlns:a16="http://schemas.microsoft.com/office/drawing/2014/main" id="{764D08CD-0C88-4B8F-8450-71F827D072AD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20" name="TipText">
              <a:extLst>
                <a:ext uri="{FF2B5EF4-FFF2-40B4-BE49-F238E27FC236}">
                  <a16:creationId xmlns:a16="http://schemas.microsoft.com/office/drawing/2014/main" id="{F1175AB2-1111-469D-A3EA-E93ADDCD9572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FA5F164-7ED0-4B64-9D12-D6F31FADEB87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164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D5195C-FF79-6946-A81D-A3D05BD1E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MD4</a:t>
            </a:r>
            <a:r>
              <a:rPr kumimoji="1" lang="zh-CN" altLang="en-US" dirty="0"/>
              <a:t>的一条碰撞路线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44E060F-7FE2-2647-96B2-FB27B489D1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512-bit</a:t>
                </a:r>
                <a:r>
                  <a:rPr kumimoji="1" lang="zh-CN" altLang="en-US" dirty="0"/>
                  <a:t>消息分块的碰撞</a:t>
                </a:r>
                <a:endParaRPr kumimoji="1" lang="en-US" altLang="zh-CN" dirty="0"/>
              </a:p>
              <a:p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  <m:groupChr>
                      <m:groupChrPr>
                        <m:chr m:val="→"/>
                        <m:vertJc m:val="bot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′)</m:t>
                        </m:r>
                      </m:e>
                    </m:groupCh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kumimoji="1" lang="en-US" altLang="zh-CN" dirty="0"/>
              </a:p>
              <a:p>
                <a:r>
                  <a:rPr kumimoji="1" lang="zh-CN" altLang="en-US" dirty="0"/>
                  <a:t>消息的差分（模减差分）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=(∆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/>
              </a:p>
              <a:p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1"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28</m:t>
                        </m:r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,∆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16</m:t>
                        </m:r>
                      </m:sup>
                    </m:sSup>
                    <m:r>
                      <a:rPr kumimoji="1"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其余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kumimoji="1" lang="en-US" altLang="zh-CN" dirty="0"/>
              </a:p>
              <a:p>
                <a:r>
                  <a:rPr kumimoji="1" lang="zh-CN" altLang="en-US" dirty="0"/>
                  <a:t>差分特征见下页表</a:t>
                </a:r>
                <a:endParaRPr kumimoji="1" lang="en-US" altLang="zh-CN" dirty="0"/>
              </a:p>
              <a:p>
                <a:r>
                  <a:rPr kumimoji="1" lang="zh-CN" altLang="en-US" dirty="0"/>
                  <a:t>手动或自动化搜索</a:t>
                </a:r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44E060F-7FE2-2647-96B2-FB27B489D1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65" t="-14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426DAE-52A0-4048-9408-1C0B5091F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CD09C5-75E1-4379-83E0-879119D51412}" type="slidenum">
              <a:rPr kumimoji="0" lang="zh-CN" altLang="en-US" sz="1100" b="1" i="0" u="none" strike="noStrike" kern="1200" cap="none" spc="-70" normalizeH="0" baseline="0" noProof="0" smtClean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Rockwell" panose="02060603020205020403"/>
                <a:ea typeface="方正姚体" panose="02010601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100" b="1" i="0" u="none" strike="noStrike" kern="1200" cap="none" spc="-70" normalizeH="0" baseline="0" noProof="0" dirty="0">
              <a:ln>
                <a:noFill/>
              </a:ln>
              <a:solidFill>
                <a:srgbClr val="464653"/>
              </a:solidFill>
              <a:effectLst/>
              <a:uLnTx/>
              <a:uFillTx/>
              <a:latin typeface="Rockwell" panose="02060603020205020403"/>
              <a:ea typeface="方正姚体" panose="02010601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727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1AD2B1-BB06-9943-8AF3-DBD071EAD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88640"/>
            <a:ext cx="2798618" cy="928144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MD4</a:t>
            </a:r>
            <a:r>
              <a:rPr kumimoji="1" lang="zh-CN" altLang="en-US" dirty="0"/>
              <a:t>碰撞路线的差分特征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9B96391-502E-4F48-9E4D-8DE20F073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196752"/>
            <a:ext cx="2798618" cy="4975448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无法控制的差分</a:t>
            </a:r>
            <a:r>
              <a:rPr kumimoji="1" lang="en-US" altLang="zh-CN" dirty="0"/>
              <a:t>vs</a:t>
            </a:r>
            <a:r>
              <a:rPr kumimoji="1" lang="zh-CN" altLang="en-US" dirty="0"/>
              <a:t>可控制的差分</a:t>
            </a:r>
            <a:endParaRPr kumimoji="1" lang="en-US" altLang="zh-CN" dirty="0"/>
          </a:p>
          <a:p>
            <a:r>
              <a:rPr kumimoji="1" lang="zh-CN" altLang="en-US" dirty="0"/>
              <a:t>消息上的差分经过消息扩展算法会传递到其他消息字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包含两个局部碰撞：</a:t>
            </a:r>
            <a:r>
              <a:rPr lang="zh-CN" altLang="en-US" dirty="0"/>
              <a:t> 中间结果（</a:t>
            </a:r>
            <a:r>
              <a:rPr lang="en-US" altLang="zh-CN" dirty="0"/>
              <a:t> </a:t>
            </a:r>
            <a:r>
              <a:rPr lang="en-US" altLang="zh-CN" i="1" dirty="0"/>
              <a:t>a</a:t>
            </a:r>
            <a:r>
              <a:rPr lang="zh-CN" altLang="en-US" dirty="0"/>
              <a:t>，</a:t>
            </a:r>
            <a:r>
              <a:rPr lang="en-US" altLang="zh-CN" i="1" dirty="0"/>
              <a:t>b</a:t>
            </a:r>
            <a:r>
              <a:rPr lang="zh-CN" altLang="en-US" dirty="0"/>
              <a:t>，</a:t>
            </a:r>
            <a:r>
              <a:rPr lang="en-US" altLang="zh-CN" i="1" dirty="0"/>
              <a:t>c</a:t>
            </a:r>
            <a:r>
              <a:rPr lang="zh-CN" altLang="en-US" dirty="0"/>
              <a:t>，</a:t>
            </a:r>
            <a:r>
              <a:rPr lang="en-US" altLang="zh-CN" i="1" dirty="0"/>
              <a:t>d</a:t>
            </a:r>
            <a:r>
              <a:rPr lang="en-US" altLang="zh-CN" dirty="0"/>
              <a:t> </a:t>
            </a:r>
            <a:r>
              <a:rPr lang="zh-CN" altLang="en-US" dirty="0"/>
              <a:t>）的碰撞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E2808A-EF5B-3A40-92B9-FF9F6BF2D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CD09C5-75E1-4379-83E0-879119D51412}" type="slidenum">
              <a:rPr kumimoji="0" lang="zh-CN" altLang="en-US" sz="1100" b="1" i="0" u="none" strike="noStrike" kern="1200" cap="none" spc="-70" normalizeH="0" baseline="0" noProof="0" smtClean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Rockwell" panose="02060603020205020403"/>
                <a:ea typeface="方正姚体" panose="02010601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100" b="1" i="0" u="none" strike="noStrike" kern="1200" cap="none" spc="-70" normalizeH="0" baseline="0" noProof="0" dirty="0">
              <a:ln>
                <a:noFill/>
              </a:ln>
              <a:solidFill>
                <a:srgbClr val="464653"/>
              </a:solidFill>
              <a:effectLst/>
              <a:uLnTx/>
              <a:uFillTx/>
              <a:latin typeface="Rockwell" panose="02060603020205020403"/>
              <a:ea typeface="方正姚体" panose="02010601030101010101" pitchFamily="2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64F7EA-80D9-F647-B48C-D9C31A6B2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837" y="0"/>
            <a:ext cx="8602163" cy="6858000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B887457A-EE88-F844-AE48-81BA5E74AB4C}"/>
              </a:ext>
            </a:extLst>
          </p:cNvPr>
          <p:cNvSpPr/>
          <p:nvPr/>
        </p:nvSpPr>
        <p:spPr>
          <a:xfrm>
            <a:off x="5375564" y="1302327"/>
            <a:ext cx="498763" cy="678873"/>
          </a:xfrm>
          <a:prstGeom prst="ellipse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方正姚体" panose="02010601030101010101" pitchFamily="2" charset="-122"/>
              <a:cs typeface="+mn-cs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A4545E7-9319-CB4A-ACB1-7A433844C171}"/>
              </a:ext>
            </a:extLst>
          </p:cNvPr>
          <p:cNvSpPr/>
          <p:nvPr/>
        </p:nvSpPr>
        <p:spPr>
          <a:xfrm>
            <a:off x="5292436" y="4710545"/>
            <a:ext cx="540328" cy="277091"/>
          </a:xfrm>
          <a:prstGeom prst="ellipse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方正姚体" panose="02010601030101010101" pitchFamily="2" charset="-122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820B455-55BA-3445-9640-17FF6DA08600}"/>
              </a:ext>
            </a:extLst>
          </p:cNvPr>
          <p:cNvSpPr/>
          <p:nvPr/>
        </p:nvSpPr>
        <p:spPr>
          <a:xfrm>
            <a:off x="7810185" y="565511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Rockwell" panose="02060603020205020403"/>
                <a:ea typeface="方正姚体" panose="02010601030101010101" pitchFamily="2" charset="-122"/>
                <a:cs typeface="+mn-cs"/>
              </a:rPr>
              <a:t>模减差分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4621292-5011-6A49-B7DF-0DBA13B0B490}"/>
              </a:ext>
            </a:extLst>
          </p:cNvPr>
          <p:cNvSpPr/>
          <p:nvPr/>
        </p:nvSpPr>
        <p:spPr>
          <a:xfrm>
            <a:off x="9815768" y="565510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Rockwell" panose="02060603020205020403"/>
                <a:ea typeface="方正姚体" panose="02010601030101010101" pitchFamily="2" charset="-122"/>
                <a:cs typeface="+mn-cs"/>
              </a:rPr>
              <a:t>符号差分</a:t>
            </a:r>
          </a:p>
        </p:txBody>
      </p:sp>
    </p:spTree>
    <p:extLst>
      <p:ext uri="{BB962C8B-B14F-4D97-AF65-F5344CB8AC3E}">
        <p14:creationId xmlns:p14="http://schemas.microsoft.com/office/powerpoint/2010/main" val="347988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746372B3-DE81-C348-BD27-3C36C9745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90" y="1186528"/>
            <a:ext cx="11408822" cy="543561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2961C4C-7867-174F-906B-769EA4D98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差分特征续表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1A6A61-68E6-4E4E-A3A8-196647C8E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CD09C5-75E1-4379-83E0-879119D51412}" type="slidenum">
              <a:rPr kumimoji="0" lang="zh-CN" altLang="en-US" sz="1100" b="1" i="0" u="none" strike="noStrike" kern="1200" cap="none" spc="-70" normalizeH="0" baseline="0" noProof="0" smtClean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Rockwell" panose="02060603020205020403"/>
                <a:ea typeface="方正姚体" panose="02010601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100" b="1" i="0" u="none" strike="noStrike" kern="1200" cap="none" spc="-70" normalizeH="0" baseline="0" noProof="0" dirty="0">
              <a:ln>
                <a:noFill/>
              </a:ln>
              <a:solidFill>
                <a:srgbClr val="464653"/>
              </a:solidFill>
              <a:effectLst/>
              <a:uLnTx/>
              <a:uFillTx/>
              <a:latin typeface="Rockwell" panose="02060603020205020403"/>
              <a:ea typeface="方正姚体" panose="02010601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68629DE-6CE4-D84C-B522-4F2F3E1CA704}"/>
              </a:ext>
            </a:extLst>
          </p:cNvPr>
          <p:cNvSpPr/>
          <p:nvPr/>
        </p:nvSpPr>
        <p:spPr>
          <a:xfrm>
            <a:off x="8188036" y="2078182"/>
            <a:ext cx="526473" cy="1606294"/>
          </a:xfrm>
          <a:prstGeom prst="rect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Rockwell" panose="02060603020205020403"/>
              <a:ea typeface="方正姚体" panose="02010601030101010101" pitchFamily="2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F6B3C15-3D91-504C-B40A-A51651A6EBC3}"/>
              </a:ext>
            </a:extLst>
          </p:cNvPr>
          <p:cNvSpPr/>
          <p:nvPr/>
        </p:nvSpPr>
        <p:spPr>
          <a:xfrm>
            <a:off x="8859997" y="2358109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局部碰撞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F439004-C454-3F41-A283-D6FE1179DB44}"/>
              </a:ext>
            </a:extLst>
          </p:cNvPr>
          <p:cNvSpPr/>
          <p:nvPr/>
        </p:nvSpPr>
        <p:spPr>
          <a:xfrm>
            <a:off x="8188036" y="4959788"/>
            <a:ext cx="526473" cy="1606294"/>
          </a:xfrm>
          <a:prstGeom prst="rect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Rockwell" panose="02060603020205020403"/>
              <a:ea typeface="方正姚体" panose="02010601030101010101" pitchFamily="2" charset="-122"/>
              <a:cs typeface="+mn-cs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AB875BF-B569-5345-B971-006E093A91D1}"/>
              </a:ext>
            </a:extLst>
          </p:cNvPr>
          <p:cNvSpPr/>
          <p:nvPr/>
        </p:nvSpPr>
        <p:spPr>
          <a:xfrm>
            <a:off x="2784764" y="4042686"/>
            <a:ext cx="623454" cy="944950"/>
          </a:xfrm>
          <a:prstGeom prst="ellipse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方正姚体" panose="02010601030101010101" pitchFamily="2" charset="-122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8791A5A-A174-C646-A073-FF47CD005BDB}"/>
              </a:ext>
            </a:extLst>
          </p:cNvPr>
          <p:cNvSpPr/>
          <p:nvPr/>
        </p:nvSpPr>
        <p:spPr>
          <a:xfrm>
            <a:off x="2784764" y="6172199"/>
            <a:ext cx="512618" cy="620369"/>
          </a:xfrm>
          <a:prstGeom prst="ellipse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方正姚体" panose="02010601030101010101" pitchFamily="2" charset="-122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C77D8B96-1106-1346-BBD0-28D7AB719DF5}"/>
              </a:ext>
            </a:extLst>
          </p:cNvPr>
          <p:cNvSpPr/>
          <p:nvPr/>
        </p:nvSpPr>
        <p:spPr>
          <a:xfrm>
            <a:off x="2729346" y="1202294"/>
            <a:ext cx="623454" cy="944950"/>
          </a:xfrm>
          <a:prstGeom prst="ellipse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方正姚体" panose="02010601030101010101" pitchFamily="2" charset="-122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B86774A-1CBE-6F4C-B742-367A1A83D013}"/>
              </a:ext>
            </a:extLst>
          </p:cNvPr>
          <p:cNvSpPr/>
          <p:nvPr/>
        </p:nvSpPr>
        <p:spPr>
          <a:xfrm>
            <a:off x="2784764" y="3229168"/>
            <a:ext cx="512618" cy="620369"/>
          </a:xfrm>
          <a:prstGeom prst="ellipse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方正姚体" panose="02010601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2307E0C-5E86-364B-910E-AF75B896B032}"/>
                  </a:ext>
                </a:extLst>
              </p:cNvPr>
              <p:cNvSpPr txBox="1"/>
              <p:nvPr/>
            </p:nvSpPr>
            <p:spPr>
              <a:xfrm>
                <a:off x="5760720" y="374751"/>
                <a:ext cx="6238887" cy="7424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12</m:t>
                          </m:r>
                        </m:sub>
                      </m:sSub>
                      <m:r>
                        <a:rPr kumimoji="1" lang="zh-CN" alt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在</m:t>
                      </m:r>
                      <m:r>
                        <a:rPr kumimoji="1" lang="zh-CN" alt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最后</m:t>
                      </m:r>
                      <m:r>
                        <a:rPr kumimoji="1" lang="zh-CN" alt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一轮</m:t>
                      </m:r>
                      <m:r>
                        <a:rPr kumimoji="1" lang="zh-CN" alt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出现</m:t>
                      </m:r>
                      <m:r>
                        <a:rPr kumimoji="1" lang="zh-CN" alt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较早</m:t>
                      </m:r>
                      <m:r>
                        <a:rPr kumimoji="1" lang="zh-CN" alt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，</m:t>
                      </m:r>
                      <m:r>
                        <a:rPr kumimoji="1" lang="zh-CN" alt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且</m:t>
                      </m:r>
                      <m:r>
                        <a:rPr kumimoji="1" lang="zh-CN" alt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比较</m:t>
                      </m:r>
                      <m:r>
                        <a:rPr kumimoji="1" lang="zh-CN" alt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近，</m:t>
                      </m:r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ckwell" panose="02060603020205020403"/>
                  <a:ea typeface="方正姚体" panose="02010601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ckwell" panose="02060603020205020403"/>
                    <a:ea typeface="方正姚体" panose="02010601030101010101" pitchFamily="2" charset="-122"/>
                    <a:cs typeface="+mn-cs"/>
                  </a:rPr>
                  <a:t>可尽快生成局部碰撞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2307E0C-5E86-364B-910E-AF75B896B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720" y="374751"/>
                <a:ext cx="6238887" cy="742447"/>
              </a:xfrm>
              <a:prstGeom prst="rect">
                <a:avLst/>
              </a:prstGeom>
              <a:blipFill>
                <a:blip r:embed="rId3"/>
                <a:stretch>
                  <a:fillRect l="-2933" t="-5738" r="-293" b="-213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椭圆 14">
            <a:extLst>
              <a:ext uri="{FF2B5EF4-FFF2-40B4-BE49-F238E27FC236}">
                <a16:creationId xmlns:a16="http://schemas.microsoft.com/office/drawing/2014/main" id="{90500523-42E8-4067-9181-2D86EA07545C}"/>
              </a:ext>
            </a:extLst>
          </p:cNvPr>
          <p:cNvSpPr/>
          <p:nvPr/>
        </p:nvSpPr>
        <p:spPr>
          <a:xfrm>
            <a:off x="3643747" y="4551779"/>
            <a:ext cx="360218" cy="314511"/>
          </a:xfrm>
          <a:prstGeom prst="ellipse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方正姚体" panose="02010601030101010101" pitchFamily="2" charset="-122"/>
              <a:cs typeface="+mn-cs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13ECC269-13A8-4E55-8B8D-167CDD34DC4A}"/>
              </a:ext>
            </a:extLst>
          </p:cNvPr>
          <p:cNvSpPr/>
          <p:nvPr/>
        </p:nvSpPr>
        <p:spPr>
          <a:xfrm>
            <a:off x="4700037" y="4469005"/>
            <a:ext cx="360218" cy="314511"/>
          </a:xfrm>
          <a:prstGeom prst="ellipse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方正姚体" panose="02010601030101010101" pitchFamily="2" charset="-122"/>
              <a:cs typeface="+mn-cs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A727B0E-B972-4E67-B03A-DBCE9A783FBC}"/>
              </a:ext>
            </a:extLst>
          </p:cNvPr>
          <p:cNvSpPr/>
          <p:nvPr/>
        </p:nvSpPr>
        <p:spPr>
          <a:xfrm>
            <a:off x="3693909" y="4104772"/>
            <a:ext cx="360218" cy="314511"/>
          </a:xfrm>
          <a:prstGeom prst="ellipse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方正姚体" panose="02010601030101010101" pitchFamily="2" charset="-122"/>
              <a:cs typeface="+mn-cs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03C484C9-BDAE-4B5D-8131-D8FDD869A866}"/>
              </a:ext>
            </a:extLst>
          </p:cNvPr>
          <p:cNvSpPr/>
          <p:nvPr/>
        </p:nvSpPr>
        <p:spPr>
          <a:xfrm>
            <a:off x="5162492" y="4042686"/>
            <a:ext cx="360218" cy="314511"/>
          </a:xfrm>
          <a:prstGeom prst="ellipse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方正姚体" panose="02010601030101010101" pitchFamily="2" charset="-122"/>
              <a:cs typeface="+mn-cs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A631CCC3-381D-4BE1-B2CB-7FB0231796C5}"/>
              </a:ext>
            </a:extLst>
          </p:cNvPr>
          <p:cNvSpPr/>
          <p:nvPr/>
        </p:nvSpPr>
        <p:spPr>
          <a:xfrm>
            <a:off x="5010497" y="6140837"/>
            <a:ext cx="360218" cy="314511"/>
          </a:xfrm>
          <a:prstGeom prst="ellipse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方正姚体" panose="02010601030101010101" pitchFamily="2" charset="-122"/>
              <a:cs typeface="+mn-cs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C50F98AC-EAD9-470A-BC04-2B059D042C36}"/>
              </a:ext>
            </a:extLst>
          </p:cNvPr>
          <p:cNvSpPr/>
          <p:nvPr/>
        </p:nvSpPr>
        <p:spPr>
          <a:xfrm>
            <a:off x="9047018" y="4578010"/>
            <a:ext cx="360218" cy="314511"/>
          </a:xfrm>
          <a:prstGeom prst="ellipse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方正姚体" panose="02010601030101010101" pitchFamily="2" charset="-122"/>
              <a:cs typeface="+mn-cs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E33C1164-B029-43EB-9FFB-418167BF553B}"/>
              </a:ext>
            </a:extLst>
          </p:cNvPr>
          <p:cNvCxnSpPr/>
          <p:nvPr/>
        </p:nvCxnSpPr>
        <p:spPr>
          <a:xfrm flipV="1">
            <a:off x="5370715" y="4866290"/>
            <a:ext cx="3509448" cy="13059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8FDFCA7A-B974-4C9C-907E-2BB6A1E7123F}"/>
              </a:ext>
            </a:extLst>
          </p:cNvPr>
          <p:cNvSpPr/>
          <p:nvPr/>
        </p:nvSpPr>
        <p:spPr>
          <a:xfrm>
            <a:off x="9047018" y="5671472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局部碰撞</a:t>
            </a:r>
          </a:p>
        </p:txBody>
      </p:sp>
    </p:spTree>
    <p:extLst>
      <p:ext uri="{BB962C8B-B14F-4D97-AF65-F5344CB8AC3E}">
        <p14:creationId xmlns:p14="http://schemas.microsoft.com/office/powerpoint/2010/main" val="2058443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0E96C6-F557-DD4B-86EF-6DA994326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推导保证差分特征成立的</a:t>
            </a:r>
            <a:r>
              <a:rPr kumimoji="1" lang="zh-CN" altLang="en-US" dirty="0">
                <a:solidFill>
                  <a:srgbClr val="C00000"/>
                </a:solidFill>
              </a:rPr>
              <a:t>充分</a:t>
            </a:r>
            <a:r>
              <a:rPr kumimoji="1" lang="zh-CN" altLang="en-US" dirty="0"/>
              <a:t>条件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C2390A8-A6EC-0A46-A418-771003CBA8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0309" y="1196752"/>
                <a:ext cx="10687291" cy="4975448"/>
              </a:xfrm>
            </p:spPr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差分的传播可通过消息字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及中间链接变量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/>
                  <a:t>的差分和取值进行控制</a:t>
                </a:r>
                <a:endParaRPr kumimoji="1" lang="en-US" altLang="zh-CN" dirty="0"/>
              </a:p>
              <a:p>
                <a:r>
                  <a:rPr kumimoji="1" lang="zh-CN" altLang="en-US" dirty="0"/>
                  <a:t>举例，推导第</a:t>
                </a:r>
                <a:r>
                  <a:rPr kumimoji="1" lang="en-US" altLang="zh-CN" dirty="0"/>
                  <a:t>9</a:t>
                </a:r>
                <a:r>
                  <a:rPr kumimoji="1" lang="zh-CN" altLang="en-US" dirty="0"/>
                  <a:t>步差分成立的充分条件</a:t>
                </a:r>
                <a:endParaRPr kumimoji="1" lang="en-US" altLang="zh-CN" dirty="0"/>
              </a:p>
              <a:p>
                <a:r>
                  <a:rPr kumimoji="1" lang="zh-CN" altLang="en-US" dirty="0"/>
                  <a:t>第</a:t>
                </a:r>
                <a:r>
                  <a:rPr kumimoji="1" lang="en-US" altLang="zh-CN" dirty="0"/>
                  <a:t>9</a:t>
                </a:r>
                <a:r>
                  <a:rPr kumimoji="1" lang="zh-CN" altLang="en-US" dirty="0"/>
                  <a:t>步差分特征</a:t>
                </a:r>
                <a:endParaRPr kumimoji="1" lang="en-US" altLang="zh-CN" dirty="0">
                  <a:sym typeface="Wingdings" pitchFamily="2" charset="2"/>
                </a:endParaRPr>
              </a:p>
              <a:p>
                <a14:m>
                  <m:oMath xmlns:m="http://schemas.openxmlformats.org/officeDocument/2006/math">
                    <m:r>
                      <a:rPr kumimoji="1" lang="zh-CN" alt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输入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  <a:sym typeface="Wingdings" pitchFamily="2" charset="2"/>
                      </a:rPr>
                      <m:t>差分</m:t>
                    </m:r>
                    <m:r>
                      <a:rPr kumimoji="1" lang="zh-CN" altLang="en-US" b="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：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𝑏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−13,−14,−15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𝑐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CN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19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20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−21,22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</m:oMath>
                </a14:m>
                <a:r>
                  <a:rPr kumimoji="1" lang="en-US" altLang="zh-CN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CN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14</m:t>
                        </m:r>
                      </m:e>
                    </m:d>
                    <m:r>
                      <a:rPr kumimoji="1" lang="en-US" altLang="zh-CN" b="0" i="0" smtClean="0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𝑎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</m:oMath>
                </a14:m>
                <a:endParaRPr kumimoji="1" lang="en-US" altLang="zh-CN" dirty="0"/>
              </a:p>
              <a:p>
                <a:r>
                  <a:rPr kumimoji="1" lang="zh-CN" altLang="en-US" dirty="0"/>
                  <a:t>输出差分：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𝑎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3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[17]</m:t>
                    </m:r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𝑏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CN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−13,−14,−15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𝑐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CN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19,20,−21,22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</m:oMath>
                </a14:m>
                <a:r>
                  <a:rPr kumimoji="1" lang="en-US" altLang="zh-CN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CN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14</m:t>
                        </m:r>
                      </m:e>
                    </m:d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C2390A8-A6EC-0A46-A418-771003CBA8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0309" y="1196752"/>
                <a:ext cx="10687291" cy="4975448"/>
              </a:xfrm>
              <a:blipFill>
                <a:blip r:embed="rId2"/>
                <a:stretch>
                  <a:fillRect l="-593" t="-7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788558-400E-AC43-BBFB-B2A984AE5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CD09C5-75E1-4379-83E0-879119D51412}" type="slidenum">
              <a:rPr kumimoji="0" lang="zh-CN" altLang="en-US" sz="1100" b="1" i="0" u="none" strike="noStrike" kern="1200" cap="none" spc="-70" normalizeH="0" baseline="0" noProof="0" smtClean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Rockwell" panose="02060603020205020403"/>
                <a:ea typeface="方正姚体" panose="02010601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100" b="1" i="0" u="none" strike="noStrike" kern="1200" cap="none" spc="-70" normalizeH="0" baseline="0" noProof="0" dirty="0">
              <a:ln>
                <a:noFill/>
              </a:ln>
              <a:solidFill>
                <a:srgbClr val="464653"/>
              </a:solidFill>
              <a:effectLst/>
              <a:uLnTx/>
              <a:uFillTx/>
              <a:latin typeface="Rockwell" panose="02060603020205020403"/>
              <a:ea typeface="方正姚体" panose="02010601030101010101" pitchFamily="2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559FEE-867C-AB42-BBA7-012ED8DD8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146" y="4923411"/>
            <a:ext cx="9461500" cy="17145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79809EA-122E-B04F-981F-1F60FA951812}"/>
              </a:ext>
            </a:extLst>
          </p:cNvPr>
          <p:cNvSpPr/>
          <p:nvPr/>
        </p:nvSpPr>
        <p:spPr>
          <a:xfrm>
            <a:off x="7789762" y="4923411"/>
            <a:ext cx="2129742" cy="1349375"/>
          </a:xfrm>
          <a:prstGeom prst="rect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方正姚体" panose="02010601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46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CFA567-62C4-454D-8300-1C6004451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88640"/>
            <a:ext cx="10363200" cy="928144"/>
          </a:xfrm>
        </p:spPr>
        <p:txBody>
          <a:bodyPr/>
          <a:lstStyle/>
          <a:p>
            <a:r>
              <a:rPr kumimoji="1" lang="zh-CN" altLang="en-US" dirty="0"/>
              <a:t>推导保证差分特征成立的</a:t>
            </a:r>
            <a:r>
              <a:rPr kumimoji="1" lang="zh-CN" altLang="en-US" dirty="0">
                <a:solidFill>
                  <a:srgbClr val="C00000"/>
                </a:solidFill>
              </a:rPr>
              <a:t>充分</a:t>
            </a:r>
            <a:r>
              <a:rPr kumimoji="1" lang="zh-CN" altLang="en-US" dirty="0"/>
              <a:t>条件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562BDB7-1001-D347-AFAB-1BDD1BA573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3888" y="1196751"/>
                <a:ext cx="12433302" cy="5441159"/>
              </a:xfrm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输入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  <a:sym typeface="Wingdings" pitchFamily="2" charset="2"/>
                      </a:rPr>
                      <m:t>差分：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𝑏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−13,</m:t>
                        </m:r>
                        <m: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−14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,−15</m:t>
                        </m:r>
                      </m:e>
                    </m:d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𝑐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19,20,−21,22</m:t>
                        </m:r>
                      </m:e>
                    </m:d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14</m:t>
                        </m:r>
                      </m:e>
                    </m:d>
                    <m:r>
                      <a:rPr kumimoji="1"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𝑎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</m:oMath>
                </a14:m>
                <a:endParaRPr kumimoji="1" lang="en-US" altLang="zh-CN" dirty="0"/>
              </a:p>
              <a:p>
                <a:r>
                  <a:rPr kumimoji="1" lang="zh-CN" altLang="en-US" dirty="0"/>
                  <a:t>输出差分：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𝑎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3</m:t>
                        </m:r>
                      </m:sub>
                    </m:sSub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[17],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𝑏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CN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−13,−14,−15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𝑐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CN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19,20,−21,22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</m:oMath>
                </a14:m>
                <a:r>
                  <a:rPr kumimoji="1" lang="en-US" altLang="zh-CN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CN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14</m:t>
                        </m:r>
                      </m:e>
                    </m:d>
                  </m:oMath>
                </a14:m>
                <a:endParaRPr kumimoji="1"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en-US" altLang="zh-CN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⋘3</m:t>
                    </m:r>
                  </m:oMath>
                </a14:m>
                <a:endParaRPr kumimoji="1" lang="en-US" altLang="zh-CN" dirty="0"/>
              </a:p>
              <a:p>
                <a:r>
                  <a:rPr kumimoji="1" lang="zh-CN" altLang="en-US" dirty="0"/>
                  <a:t>高位差分不会影响低位差分，故</a:t>
                </a:r>
                <a14:m>
                  <m:oMath xmlns:m="http://schemas.openxmlformats.org/officeDocument/2006/math">
                    <m:r>
                      <a:rPr kumimoji="1" lang="zh-CN" altLang="en-US" i="1" dirty="0">
                        <a:latin typeface="Cambria Math" panose="02040503050406030204" pitchFamily="18" charset="0"/>
                        <a:sym typeface="Wingdings" pitchFamily="2" charset="2"/>
                      </a:rPr>
                      <m:t>差分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𝑐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CN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19,20,−21,22</m:t>
                        </m:r>
                      </m:e>
                    </m:d>
                  </m:oMath>
                </a14:m>
                <a:r>
                  <a:rPr kumimoji="1"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𝑏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CN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−15</m:t>
                        </m:r>
                      </m:e>
                    </m:d>
                  </m:oMath>
                </a14:m>
                <a:r>
                  <a:rPr kumimoji="1" lang="zh-CN" altLang="en-US" dirty="0"/>
                  <a:t>都应消除</a:t>
                </a:r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kumimoji="1" lang="zh-CN" altLang="en-US" dirty="0"/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2,1</m:t>
                        </m:r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kumimoji="1" lang="en-US" altLang="zh-CN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2,15</m:t>
                        </m:r>
                      </m:sub>
                    </m:sSub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2,15</m:t>
                        </m:r>
                      </m:sub>
                    </m:sSub>
                  </m:oMath>
                </a14:m>
                <a:r>
                  <a:rPr kumimoji="1" lang="zh-CN" altLang="en-US" dirty="0"/>
                  <a:t>消除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𝑐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CN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19,20,−21,22</m:t>
                        </m:r>
                      </m:e>
                    </m:d>
                  </m:oMath>
                </a14:m>
                <a:r>
                  <a:rPr kumimoji="1"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𝑏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CN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−15</m:t>
                        </m:r>
                      </m:e>
                    </m:d>
                  </m:oMath>
                </a14:m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kumimoji="1" lang="zh-CN" altLang="en-US" dirty="0"/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2,13</m:t>
                        </m:r>
                      </m:sub>
                    </m:sSub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2,13</m:t>
                        </m:r>
                      </m:sub>
                    </m:sSub>
                  </m:oMath>
                </a14:m>
                <a:r>
                  <a:rPr kumimoji="1" lang="zh-CN" altLang="en-US" dirty="0"/>
                  <a:t>消除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2,13</m:t>
                        </m:r>
                      </m:sub>
                    </m:sSub>
                  </m:oMath>
                </a14:m>
                <a:r>
                  <a:rPr kumimoji="1" lang="zh-CN" altLang="en-US" dirty="0"/>
                  <a:t>的差分</a:t>
                </a:r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kumimoji="1" lang="zh-CN" altLang="en-US" dirty="0"/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14</m:t>
                        </m:r>
                      </m:sub>
                    </m:sSub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kumimoji="1" lang="en-US" altLang="zh-CN" dirty="0"/>
                  <a:t>,</a:t>
                </a:r>
                <a:r>
                  <a:rPr kumimoji="1" lang="en-US" altLang="zh-CN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2,14</m:t>
                        </m:r>
                      </m:sub>
                    </m:sSub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kumimoji="1" lang="en-US" altLang="zh-CN" dirty="0"/>
                  <a:t>,</a:t>
                </a:r>
                <a:r>
                  <a:rPr kumimoji="1" lang="en-US" altLang="zh-CN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2,14</m:t>
                        </m:r>
                      </m:sub>
                    </m:sSub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保证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∆</m:t>
                        </m:r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𝑎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3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sSup>
                      <m:sSupPr>
                        <m:ctrlP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16</m:t>
                        </m:r>
                      </m:sup>
                    </m:sSup>
                  </m:oMath>
                </a14:m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kumimoji="1" lang="zh-CN" altLang="en-US" dirty="0"/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kumimoji="1"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1" lang="zh-CN" altLang="en-US" dirty="0"/>
                  <a:t> 保证差分没有</a:t>
                </a:r>
                <a14:m>
                  <m:oMath xmlns:m="http://schemas.openxmlformats.org/officeDocument/2006/math">
                    <m:r>
                      <a:rPr kumimoji="1" lang="zh-CN" altLang="en-US" i="1" dirty="0">
                        <a:latin typeface="Cambria Math" panose="02040503050406030204" pitchFamily="18" charset="0"/>
                        <a:sym typeface="Wingdings" pitchFamily="2" charset="2"/>
                      </a:rPr>
                      <m:t>因模加而向高位传播，即差分仅出现在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  <a:sym typeface="Wingdings" pitchFamily="2" charset="2"/>
                      </a:rPr>
                      <m:t>17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  <a:sym typeface="Wingdings" pitchFamily="2" charset="2"/>
                      </a:rPr>
                      <m:t>这一位，</m:t>
                    </m:r>
                  </m:oMath>
                </a14:m>
                <a:endParaRPr kumimoji="1" lang="en-US" altLang="zh-CN" i="1" dirty="0">
                  <a:latin typeface="Cambria Math" panose="02040503050406030204" pitchFamily="18" charset="0"/>
                  <a:sym typeface="Wingdings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zh-CN" altLang="en-US" i="1" dirty="0">
                          <a:latin typeface="Cambria Math" panose="02040503050406030204" pitchFamily="18" charset="0"/>
                          <a:sym typeface="Wingdings" pitchFamily="2" charset="2"/>
                        </a:rPr>
                        <m:t>且符号为正，即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  <a:sym typeface="Wingdings" pitchFamily="2" charset="2"/>
                        </a:rPr>
                        <m:t>[17]</m:t>
                      </m:r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562BDB7-1001-D347-AFAB-1BDD1BA573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3888" y="1196751"/>
                <a:ext cx="12433302" cy="5441159"/>
              </a:xfrm>
              <a:blipFill>
                <a:blip r:embed="rId3"/>
                <a:stretch>
                  <a:fillRect l="-5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5792D7-4112-6345-857C-8F35C7B04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CD09C5-75E1-4379-83E0-879119D51412}" type="slidenum">
              <a:rPr kumimoji="0" lang="zh-CN" altLang="en-US" sz="1100" b="1" i="0" u="none" strike="noStrike" kern="1200" cap="none" spc="-70" normalizeH="0" baseline="0" noProof="0" smtClean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Rockwell" panose="02060603020205020403"/>
                <a:ea typeface="方正姚体" panose="02010601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100" b="1" i="0" u="none" strike="noStrike" kern="1200" cap="none" spc="-70" normalizeH="0" baseline="0" noProof="0" dirty="0">
              <a:ln>
                <a:noFill/>
              </a:ln>
              <a:solidFill>
                <a:srgbClr val="464653"/>
              </a:solidFill>
              <a:effectLst/>
              <a:uLnTx/>
              <a:uFillTx/>
              <a:latin typeface="Rockwell" panose="02060603020205020403"/>
              <a:ea typeface="方正姚体" panose="0201060103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E70716A-D0A8-9447-B647-3C7A4450E8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384" r="38989"/>
          <a:stretch/>
        </p:blipFill>
        <p:spPr>
          <a:xfrm>
            <a:off x="8105367" y="-67336"/>
            <a:ext cx="4532165" cy="132974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772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活字">
  <a:themeElements>
    <a:clrScheme name="木活字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活字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活字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solidFill>
          <a:schemeClr val="accent1">
            <a:alpha val="21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</TotalTime>
  <Words>2995</Words>
  <Application>Microsoft Office PowerPoint</Application>
  <PresentationFormat>宽屏</PresentationFormat>
  <Paragraphs>347</Paragraphs>
  <Slides>37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54" baseType="lpstr">
      <vt:lpstr>等线</vt:lpstr>
      <vt:lpstr>方正姚体</vt:lpstr>
      <vt:lpstr>黑体</vt:lpstr>
      <vt:lpstr>宋体</vt:lpstr>
      <vt:lpstr>微软雅黑</vt:lpstr>
      <vt:lpstr>微软雅黑</vt:lpstr>
      <vt:lpstr>微软雅黑 Light</vt:lpstr>
      <vt:lpstr>Arial</vt:lpstr>
      <vt:lpstr>Arial Narrow</vt:lpstr>
      <vt:lpstr>Calibri</vt:lpstr>
      <vt:lpstr>Cambria Math</vt:lpstr>
      <vt:lpstr>Rockwell</vt:lpstr>
      <vt:lpstr>Rockwell Extra Bold</vt:lpstr>
      <vt:lpstr>Times</vt:lpstr>
      <vt:lpstr>Times New Roman</vt:lpstr>
      <vt:lpstr>Wingdings</vt:lpstr>
      <vt:lpstr>木活字</vt:lpstr>
      <vt:lpstr>密码分析学  杂凑函数的安全性分析概述</vt:lpstr>
      <vt:lpstr>回顾</vt:lpstr>
      <vt:lpstr>对强化MD结构的第二原像攻击——长消息</vt:lpstr>
      <vt:lpstr>PowerPoint 演示文稿</vt:lpstr>
      <vt:lpstr>MD4的一条碰撞路线</vt:lpstr>
      <vt:lpstr>MD4碰撞路线的差分特征</vt:lpstr>
      <vt:lpstr>差分特征续表</vt:lpstr>
      <vt:lpstr>推导保证差分特征成立的充分条件</vt:lpstr>
      <vt:lpstr>推导保证差分特征成立的充分条件</vt:lpstr>
      <vt:lpstr>差分特征成立的所有充分条件</vt:lpstr>
      <vt:lpstr>消息修改技术——单步消息修改技术</vt:lpstr>
      <vt:lpstr>消息修改技术——多步消息修改技术</vt:lpstr>
      <vt:lpstr>消息修改技术——多步消息修改技术</vt:lpstr>
      <vt:lpstr>碰撞路线</vt:lpstr>
      <vt:lpstr>“好”的差分特征</vt:lpstr>
      <vt:lpstr>比特追踪法的基本步骤</vt:lpstr>
      <vt:lpstr>比特分析法用于对称密码算法的安全性分析</vt:lpstr>
      <vt:lpstr>消息认证码的安全性分析</vt:lpstr>
      <vt:lpstr>消息认证码(MAC)安全性分析举例</vt:lpstr>
      <vt:lpstr>消息认证码常见的攻击类型</vt:lpstr>
      <vt:lpstr>消息认证码常见的攻击类型</vt:lpstr>
      <vt:lpstr>R-型区分攻击</vt:lpstr>
      <vt:lpstr>存在性伪造——长度扩展攻击</vt:lpstr>
      <vt:lpstr>选择性伪造</vt:lpstr>
      <vt:lpstr>选择性伪造</vt:lpstr>
      <vt:lpstr>通用性伪造</vt:lpstr>
      <vt:lpstr>小结</vt:lpstr>
      <vt:lpstr>密码分析学 展示&amp;复习周</vt:lpstr>
      <vt:lpstr>本课程主要内容</vt:lpstr>
      <vt:lpstr>考核方式</vt:lpstr>
      <vt:lpstr>PowerPoint 演示文稿</vt:lpstr>
      <vt:lpstr>实验评分准则</vt:lpstr>
      <vt:lpstr>实验一评分准则</vt:lpstr>
      <vt:lpstr>实验二评分准则</vt:lpstr>
      <vt:lpstr>实验三评分准则</vt:lpstr>
      <vt:lpstr>实验四评分准则</vt:lpstr>
      <vt:lpstr>致谢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密码分析学  杂凑函数的安全性分析概述</dc:title>
  <dc:creator>ww</dc:creator>
  <cp:lastModifiedBy>昕 李</cp:lastModifiedBy>
  <cp:revision>25</cp:revision>
  <dcterms:created xsi:type="dcterms:W3CDTF">2023-10-31T05:04:22Z</dcterms:created>
  <dcterms:modified xsi:type="dcterms:W3CDTF">2023-11-16T15:11:26Z</dcterms:modified>
</cp:coreProperties>
</file>